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8"/>
  </p:notesMasterIdLst>
  <p:sldIdLst>
    <p:sldId id="256" r:id="rId2"/>
    <p:sldId id="259" r:id="rId3"/>
    <p:sldId id="262" r:id="rId4"/>
    <p:sldId id="258" r:id="rId5"/>
    <p:sldId id="263" r:id="rId6"/>
    <p:sldId id="276" r:id="rId7"/>
    <p:sldId id="277" r:id="rId8"/>
    <p:sldId id="278" r:id="rId9"/>
    <p:sldId id="275" r:id="rId10"/>
    <p:sldId id="279" r:id="rId11"/>
    <p:sldId id="264" r:id="rId12"/>
    <p:sldId id="274" r:id="rId13"/>
    <p:sldId id="272" r:id="rId14"/>
    <p:sldId id="266" r:id="rId15"/>
    <p:sldId id="283" r:id="rId16"/>
    <p:sldId id="265" r:id="rId17"/>
    <p:sldId id="282" r:id="rId18"/>
    <p:sldId id="268" r:id="rId19"/>
    <p:sldId id="257" r:id="rId20"/>
    <p:sldId id="271" r:id="rId21"/>
    <p:sldId id="270" r:id="rId22"/>
    <p:sldId id="260" r:id="rId23"/>
    <p:sldId id="261" r:id="rId24"/>
    <p:sldId id="269" r:id="rId25"/>
    <p:sldId id="281" r:id="rId26"/>
    <p:sldId id="273" r:id="rId27"/>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
      <p:font typeface="Segoe UI Light" panose="020B0502040204020203" pitchFamily="34" charset="0"/>
      <p:regular r:id="rId33"/>
      <p:italic r:id="rId34"/>
    </p:embeddedFont>
    <p:embeddedFont>
      <p:font typeface="Segoe WP Light" panose="020B0502040204020203" pitchFamily="34" charset="0"/>
      <p:regular r:id="rId35"/>
    </p:embeddedFont>
    <p:embeddedFont>
      <p:font typeface="Calibri Light" panose="020F0302020204030204" pitchFamily="34" charset="0"/>
      <p:regular r:id="rId36"/>
      <p:italic r:id="rId37"/>
    </p:embeddedFont>
    <p:embeddedFont>
      <p:font typeface="微软雅黑 Light" panose="020B0502040204020203" pitchFamily="34" charset="-122"/>
      <p:regular r:id="rId38"/>
    </p:embeddedFont>
    <p:embeddedFont>
      <p:font typeface="Segoe WP Semibold" panose="020B0702040204020203" pitchFamily="34" charset="0"/>
      <p:bold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138"/>
    <a:srgbClr val="525963"/>
    <a:srgbClr val="454954"/>
    <a:srgbClr val="F2F3F4"/>
    <a:srgbClr val="C7EBF4"/>
    <a:srgbClr val="29A1D3"/>
    <a:srgbClr val="A2A2A3"/>
    <a:srgbClr val="E6E1D8"/>
    <a:srgbClr val="24252A"/>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3" autoAdjust="0"/>
    <p:restoredTop sz="77752" autoAdjust="0"/>
  </p:normalViewPr>
  <p:slideViewPr>
    <p:cSldViewPr snapToGrid="0">
      <p:cViewPr varScale="1">
        <p:scale>
          <a:sx n="73" d="100"/>
          <a:sy n="73" d="100"/>
        </p:scale>
        <p:origin x="180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761CE-0D68-4BF2-A8BA-50D618E0E653}" type="datetimeFigureOut">
              <a:rPr lang="zh-CN" altLang="en-US" smtClean="0"/>
              <a:t>2014/6/23 Monday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DCC929-A581-41F0-A3C4-A0FE70CA03B6}" type="slidenum">
              <a:rPr lang="zh-CN" altLang="en-US" smtClean="0"/>
              <a:t>‹#›</a:t>
            </a:fld>
            <a:endParaRPr lang="zh-CN" altLang="en-US"/>
          </a:p>
        </p:txBody>
      </p:sp>
    </p:spTree>
    <p:extLst>
      <p:ext uri="{BB962C8B-B14F-4D97-AF65-F5344CB8AC3E}">
        <p14:creationId xmlns:p14="http://schemas.microsoft.com/office/powerpoint/2010/main" val="232173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3</a:t>
            </a:fld>
            <a:endParaRPr lang="zh-CN" altLang="en-US"/>
          </a:p>
        </p:txBody>
      </p:sp>
    </p:spTree>
    <p:extLst>
      <p:ext uri="{BB962C8B-B14F-4D97-AF65-F5344CB8AC3E}">
        <p14:creationId xmlns:p14="http://schemas.microsoft.com/office/powerpoint/2010/main" val="256591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Turn back to knowledge question</a:t>
            </a:r>
          </a:p>
          <a:p>
            <a:r>
              <a:rPr lang="en-US" altLang="zh-CN" dirty="0" smtClean="0"/>
              <a:t>Now</a:t>
            </a:r>
            <a:r>
              <a:rPr lang="en-US" altLang="zh-CN" baseline="0" dirty="0" smtClean="0"/>
              <a:t> we have a proper answer for it. Artists in different times have different technics to make their art </a:t>
            </a:r>
            <a:r>
              <a:rPr lang="en-US" altLang="zh-CN" baseline="0" dirty="0" err="1" smtClean="0"/>
              <a:t>art</a:t>
            </a:r>
            <a:r>
              <a:rPr lang="en-US" altLang="zh-CN" baseline="0" dirty="0" smtClean="0"/>
              <a:t>. Advantages of the sense enjoyment are necessary in art, but only partially. Art—summation of the artist’s spirit, more about their own faith </a:t>
            </a:r>
            <a:r>
              <a:rPr lang="en-US" altLang="zh-CN" baseline="0" smtClean="0"/>
              <a:t>of art.</a:t>
            </a:r>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25</a:t>
            </a:fld>
            <a:endParaRPr lang="zh-CN" altLang="en-US"/>
          </a:p>
        </p:txBody>
      </p:sp>
    </p:spTree>
    <p:extLst>
      <p:ext uri="{BB962C8B-B14F-4D97-AF65-F5344CB8AC3E}">
        <p14:creationId xmlns:p14="http://schemas.microsoft.com/office/powerpoint/2010/main" val="916725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 realistic painter, who had considerable fame in that century, developed his technics to incisively reveal the reality in his artworks.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12</a:t>
            </a:fld>
            <a:endParaRPr lang="zh-CN" altLang="en-US"/>
          </a:p>
        </p:txBody>
      </p:sp>
    </p:spTree>
    <p:extLst>
      <p:ext uri="{BB962C8B-B14F-4D97-AF65-F5344CB8AC3E}">
        <p14:creationId xmlns:p14="http://schemas.microsoft.com/office/powerpoint/2010/main" val="2608224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19</a:t>
            </a:r>
            <a:r>
              <a:rPr lang="en-US" altLang="zh-CN" sz="1200" kern="1200" baseline="30000" dirty="0" smtClean="0">
                <a:solidFill>
                  <a:schemeClr val="tx1"/>
                </a:solidFill>
                <a:effectLst/>
                <a:latin typeface="+mn-lt"/>
                <a:ea typeface="+mn-ea"/>
                <a:cs typeface="+mn-cs"/>
              </a:rPr>
              <a:t>th</a:t>
            </a:r>
            <a:r>
              <a:rPr lang="en-US" altLang="zh-CN" sz="1200" kern="1200" dirty="0" smtClean="0">
                <a:solidFill>
                  <a:schemeClr val="tx1"/>
                </a:solidFill>
                <a:effectLst/>
                <a:latin typeface="+mn-lt"/>
                <a:ea typeface="+mn-ea"/>
                <a:cs typeface="+mn-cs"/>
              </a:rPr>
              <a:t> century, there is a group of artists called realism. Their artworks are fantastically similar to photos. </a:t>
            </a:r>
            <a:r>
              <a:rPr lang="en-US" altLang="zh-CN" sz="1200" kern="1200" dirty="0" smtClean="0">
                <a:solidFill>
                  <a:schemeClr val="tx1"/>
                </a:solidFill>
                <a:effectLst/>
                <a:latin typeface="+mn-lt"/>
                <a:ea typeface="+mn-ea"/>
                <a:cs typeface="+mn-cs"/>
              </a:rPr>
              <a:t>because </a:t>
            </a:r>
            <a:r>
              <a:rPr lang="en-US" altLang="zh-CN" sz="1200" kern="1200" dirty="0" smtClean="0">
                <a:solidFill>
                  <a:schemeClr val="tx1"/>
                </a:solidFill>
                <a:effectLst/>
                <a:latin typeface="+mn-lt"/>
                <a:ea typeface="+mn-ea"/>
                <a:cs typeface="+mn-cs"/>
              </a:rPr>
              <a:t>the evaluation of an outstanding work mostly depends on how real it looks. </a:t>
            </a:r>
            <a:r>
              <a:rPr lang="en-US" altLang="zh-CN" sz="1200" kern="1200" dirty="0" smtClean="0">
                <a:solidFill>
                  <a:schemeClr val="tx1"/>
                </a:solidFill>
                <a:effectLst/>
                <a:latin typeface="+mn-lt"/>
                <a:ea typeface="+mn-ea"/>
                <a:cs typeface="+mn-cs"/>
              </a:rPr>
              <a:t>Also, </a:t>
            </a:r>
            <a:r>
              <a:rPr lang="en-US" altLang="zh-CN" sz="1200" kern="1200" dirty="0" smtClean="0">
                <a:solidFill>
                  <a:schemeClr val="tx1"/>
                </a:solidFill>
                <a:effectLst/>
                <a:latin typeface="+mn-lt"/>
                <a:ea typeface="+mn-ea"/>
                <a:cs typeface="+mn-cs"/>
              </a:rPr>
              <a:t>the mathematical criteria of beauty like the golden ratio is quite significant in their artworks. Still, the overall looking of a painting or a sculpture basically determine the impression the viewers will get. The realists try to discover better and better technics of using illumination, shadows and colors to create artworks and attract more and more people to follow their comprehension of art.</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18</a:t>
            </a:fld>
            <a:endParaRPr lang="zh-CN" altLang="en-US"/>
          </a:p>
        </p:txBody>
      </p:sp>
    </p:spTree>
    <p:extLst>
      <p:ext uri="{BB962C8B-B14F-4D97-AF65-F5344CB8AC3E}">
        <p14:creationId xmlns:p14="http://schemas.microsoft.com/office/powerpoint/2010/main" val="114068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 realistic </a:t>
            </a:r>
            <a:r>
              <a:rPr lang="en-US" altLang="zh-CN" sz="1200" kern="1200" dirty="0" smtClean="0">
                <a:solidFill>
                  <a:schemeClr val="tx1"/>
                </a:solidFill>
                <a:effectLst/>
                <a:latin typeface="+mn-lt"/>
                <a:ea typeface="+mn-ea"/>
                <a:cs typeface="+mn-cs"/>
              </a:rPr>
              <a:t>painter </a:t>
            </a:r>
            <a:r>
              <a:rPr lang="en-US" altLang="zh-CN" sz="1200" dirty="0" smtClean="0">
                <a:solidFill>
                  <a:srgbClr val="A2A2A3"/>
                </a:solidFill>
                <a:latin typeface="Segoe WP Light" panose="020B0502040204020203" pitchFamily="34" charset="0"/>
                <a:cs typeface="Segoe WP Light" panose="020B0502040204020203" pitchFamily="34" charset="0"/>
              </a:rPr>
              <a:t>Jean Ingres</a:t>
            </a:r>
            <a:r>
              <a:rPr lang="en-US" altLang="zh-CN"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who had considerable fame in that century, developed his technics to incisively reveal the reality in his artworks.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19</a:t>
            </a:fld>
            <a:endParaRPr lang="zh-CN" altLang="en-US"/>
          </a:p>
        </p:txBody>
      </p:sp>
    </p:spTree>
    <p:extLst>
      <p:ext uri="{BB962C8B-B14F-4D97-AF65-F5344CB8AC3E}">
        <p14:creationId xmlns:p14="http://schemas.microsoft.com/office/powerpoint/2010/main" val="3510300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His artworks are perfectly precise which makes it is almost the same as what the real scene looked like. The image on the mirror reflects how he focused on the physical effect that enhanced the reality and expanded the observe perspectives. Gorgeous drapes and gloss contains extremely excellent oil painting skills. All the details are so impeccable that make viewers deeply marveled. This is exactly the purpose of these realistic artists.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Therefore, we can make a syllogism: artists want to satisfy people to gain fame; people want to see sophisticated beautiful artworks; so artists want to make sophisticated beautiful artworks to satisfy people to gain fame.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Then, we can see why realistic artists exhausted their imagination to satisfy people’s senses.</a:t>
            </a: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5DCC929-A581-41F0-A3C4-A0FE70CA03B6}" type="slidenum">
              <a:rPr lang="zh-CN" altLang="en-US" smtClean="0"/>
              <a:t>20</a:t>
            </a:fld>
            <a:endParaRPr lang="zh-CN" altLang="en-US"/>
          </a:p>
        </p:txBody>
      </p:sp>
    </p:spTree>
    <p:extLst>
      <p:ext uri="{BB962C8B-B14F-4D97-AF65-F5344CB8AC3E}">
        <p14:creationId xmlns:p14="http://schemas.microsoft.com/office/powerpoint/2010/main" val="3210217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However,</a:t>
            </a:r>
            <a:r>
              <a:rPr lang="en-US" altLang="zh-CN" sz="1200" kern="1200" baseline="0" dirty="0" smtClean="0">
                <a:solidFill>
                  <a:schemeClr val="tx1"/>
                </a:solidFill>
                <a:effectLst/>
                <a:latin typeface="+mn-lt"/>
                <a:ea typeface="+mn-ea"/>
                <a:cs typeface="+mn-cs"/>
              </a:rPr>
              <a:t> there is not only one criteria of  artworks.</a:t>
            </a:r>
            <a:r>
              <a:rPr lang="en-US" altLang="zh-CN" sz="1200" dirty="0" smtClean="0">
                <a:solidFill>
                  <a:srgbClr val="B4B4B4"/>
                </a:solidFill>
                <a:latin typeface="Segoe WP Light" panose="020B0502040204020203" pitchFamily="34" charset="0"/>
                <a:cs typeface="Segoe WP Light" panose="020B0502040204020203" pitchFamily="34" charset="0"/>
              </a:rPr>
              <a:t> The immortal artworks usually contains emotional effect to some viewers, not only advanced sensational attraction</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people were not only satisfied by the enjoyment of senses, actually when they were bored by the gradually optimized technics augmenting the feeling of reality, prophetic artists were attempt to break this stalemate.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21</a:t>
            </a:fld>
            <a:endParaRPr lang="zh-CN" altLang="en-US"/>
          </a:p>
        </p:txBody>
      </p:sp>
    </p:spTree>
    <p:extLst>
      <p:ext uri="{BB962C8B-B14F-4D97-AF65-F5344CB8AC3E}">
        <p14:creationId xmlns:p14="http://schemas.microsoft.com/office/powerpoint/2010/main" val="1049833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Vincent Van Gogh is one of the best-known post-impressionist painter. Unlike Ingres,</a:t>
            </a:r>
            <a:r>
              <a:rPr lang="en-US" altLang="zh-CN" sz="1200" kern="1200" baseline="0" dirty="0" smtClean="0">
                <a:solidFill>
                  <a:schemeClr val="tx1"/>
                </a:solidFill>
                <a:effectLst/>
                <a:latin typeface="+mn-lt"/>
                <a:ea typeface="+mn-ea"/>
                <a:cs typeface="+mn-cs"/>
              </a:rPr>
              <a:t> he was a risk-taker.</a:t>
            </a:r>
            <a:r>
              <a:rPr lang="en-US" altLang="zh-CN" sz="1200" kern="1200" dirty="0" smtClean="0">
                <a:solidFill>
                  <a:schemeClr val="tx1"/>
                </a:solidFill>
                <a:effectLst/>
                <a:latin typeface="+mn-lt"/>
                <a:ea typeface="+mn-ea"/>
                <a:cs typeface="+mn-cs"/>
              </a:rPr>
              <a:t> He was not such a famous artist during his life because his innovational artworks, though he really started an era of new art style, which ignore the</a:t>
            </a:r>
            <a:r>
              <a:rPr lang="en-US" altLang="zh-CN" sz="1200" kern="1200" baseline="0" dirty="0" smtClean="0">
                <a:solidFill>
                  <a:schemeClr val="tx1"/>
                </a:solidFill>
                <a:effectLst/>
                <a:latin typeface="+mn-lt"/>
                <a:ea typeface="+mn-ea"/>
                <a:cs typeface="+mn-cs"/>
              </a:rPr>
              <a:t> extreme reality</a:t>
            </a:r>
            <a:r>
              <a:rPr lang="en-US" altLang="zh-CN" sz="1200" kern="1200" dirty="0" smtClean="0">
                <a:solidFill>
                  <a:schemeClr val="tx1"/>
                </a:solidFill>
                <a:effectLst/>
                <a:latin typeface="+mn-lt"/>
                <a:ea typeface="+mn-ea"/>
                <a:cs typeface="+mn-cs"/>
              </a:rPr>
              <a:t> on the artwork, but emphasize </a:t>
            </a:r>
            <a:r>
              <a:rPr lang="en-US" altLang="zh-CN" sz="1200" kern="1200" dirty="0" smtClean="0">
                <a:solidFill>
                  <a:schemeClr val="tx1"/>
                </a:solidFill>
                <a:effectLst/>
                <a:latin typeface="+mn-lt"/>
                <a:ea typeface="+mn-ea"/>
                <a:cs typeface="+mn-cs"/>
              </a:rPr>
              <a:t>the</a:t>
            </a:r>
            <a:r>
              <a:rPr lang="en-US" altLang="zh-CN" sz="1200" kern="1200" baseline="0" dirty="0" smtClean="0">
                <a:solidFill>
                  <a:schemeClr val="tx1"/>
                </a:solidFill>
                <a:effectLst/>
                <a:latin typeface="+mn-lt"/>
                <a:ea typeface="+mn-ea"/>
                <a:cs typeface="+mn-cs"/>
              </a:rPr>
              <a:t> emotion inside the art</a:t>
            </a:r>
            <a:r>
              <a:rPr lang="en-US" altLang="zh-CN"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Hence, his artworks always give people profound impressions, which </a:t>
            </a:r>
            <a:r>
              <a:rPr lang="en-US" altLang="zh-CN" sz="1200" kern="1200" dirty="0" smtClean="0">
                <a:solidFill>
                  <a:schemeClr val="tx1"/>
                </a:solidFill>
                <a:effectLst/>
                <a:latin typeface="+mn-lt"/>
                <a:ea typeface="+mn-ea"/>
                <a:cs typeface="+mn-cs"/>
              </a:rPr>
              <a:t>bring </a:t>
            </a:r>
            <a:r>
              <a:rPr lang="en-US" altLang="zh-CN" sz="1200" kern="1200" dirty="0" smtClean="0">
                <a:solidFill>
                  <a:schemeClr val="tx1"/>
                </a:solidFill>
                <a:effectLst/>
                <a:latin typeface="+mn-lt"/>
                <a:ea typeface="+mn-ea"/>
                <a:cs typeface="+mn-cs"/>
              </a:rPr>
              <a:t>different </a:t>
            </a:r>
            <a:r>
              <a:rPr lang="en-US" altLang="zh-CN" sz="1200" kern="1200" dirty="0" smtClean="0">
                <a:solidFill>
                  <a:schemeClr val="tx1"/>
                </a:solidFill>
                <a:effectLst/>
                <a:latin typeface="+mn-lt"/>
                <a:ea typeface="+mn-ea"/>
                <a:cs typeface="+mn-cs"/>
              </a:rPr>
              <a:t>emotions to different</a:t>
            </a:r>
            <a:r>
              <a:rPr lang="en-US" altLang="zh-CN" sz="1200" kern="1200" baseline="0" dirty="0" smtClean="0">
                <a:solidFill>
                  <a:schemeClr val="tx1"/>
                </a:solidFill>
                <a:effectLst/>
                <a:latin typeface="+mn-lt"/>
                <a:ea typeface="+mn-ea"/>
                <a:cs typeface="+mn-cs"/>
              </a:rPr>
              <a:t> people</a:t>
            </a:r>
            <a:r>
              <a:rPr lang="en-US" altLang="zh-CN" sz="120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22</a:t>
            </a:fld>
            <a:endParaRPr lang="zh-CN" altLang="en-US"/>
          </a:p>
        </p:txBody>
      </p:sp>
    </p:spTree>
    <p:extLst>
      <p:ext uri="{BB962C8B-B14F-4D97-AF65-F5344CB8AC3E}">
        <p14:creationId xmlns:p14="http://schemas.microsoft.com/office/powerpoint/2010/main" val="6923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In his artwork: sunflowers.     Intuition-Bright frame—cheerful feeling----his passion of art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detail: Withering flowers—regretful----his loneliness—mediocre position</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Flower-his spirit-sun-energy---vase-insulated-powerless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late appreciation approved the power of emotion in Van Gogh’s artworks. Now, he is one of the greatest artist in the world forever. And this prove-emotion is necessary in art.</a:t>
            </a:r>
            <a:endParaRPr lang="zh-CN" altLang="zh-CN" sz="1200" kern="1200" dirty="0" smtClean="0">
              <a:solidFill>
                <a:schemeClr val="tx1"/>
              </a:solidFill>
              <a:effectLst/>
              <a:latin typeface="+mn-lt"/>
              <a:ea typeface="+mn-ea"/>
              <a:cs typeface="+mn-cs"/>
            </a:endParaRPr>
          </a:p>
          <a:p>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23</a:t>
            </a:fld>
            <a:endParaRPr lang="zh-CN" altLang="en-US"/>
          </a:p>
        </p:txBody>
      </p:sp>
    </p:spTree>
    <p:extLst>
      <p:ext uri="{BB962C8B-B14F-4D97-AF65-F5344CB8AC3E}">
        <p14:creationId xmlns:p14="http://schemas.microsoft.com/office/powerpoint/2010/main" val="3002605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In claim 1, we stated that there are more than one sense perceiving the art.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To some extent, the viewers are able to observe the art not only by watching, but also hearing and touching. This is advanced by the multiple forms of art.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Also, we know that some artworks did not just amused viewers. They have enlightened some people even one century after the work done. They brings emotions effect to these people, some comprehend the painters’ purposes, and some were encouraged by these passionate artworks. The art is the self-portrait of the artists, it illustrated their real understanding of the society they lived or the idea and faith they had. When</a:t>
            </a:r>
            <a:r>
              <a:rPr lang="en-US" altLang="zh-CN" sz="1200" kern="1200" baseline="0" dirty="0" smtClean="0">
                <a:solidFill>
                  <a:schemeClr val="tx1"/>
                </a:solidFill>
                <a:effectLst/>
                <a:latin typeface="+mn-lt"/>
                <a:ea typeface="+mn-ea"/>
                <a:cs typeface="+mn-cs"/>
              </a:rPr>
              <a:t> the artworks can touch one of your important part of memory, you will form your own comprehension. Nevertheless,</a:t>
            </a:r>
            <a:r>
              <a:rPr lang="en-US" altLang="zh-CN" sz="1200" kern="1200" dirty="0" smtClean="0">
                <a:solidFill>
                  <a:schemeClr val="tx1"/>
                </a:solidFill>
                <a:effectLst/>
                <a:latin typeface="+mn-lt"/>
                <a:ea typeface="+mn-ea"/>
                <a:cs typeface="+mn-cs"/>
              </a:rPr>
              <a:t> the art itself is an interpretation of the beauty in its creator’s own mind. </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This conclusion really denied the claim of Potter Stewart,</a:t>
            </a:r>
            <a:r>
              <a:rPr lang="en-US" altLang="zh-CN" sz="1200" kern="1200" baseline="0" dirty="0" smtClean="0">
                <a:solidFill>
                  <a:schemeClr val="tx1"/>
                </a:solidFill>
                <a:effectLst/>
                <a:latin typeface="+mn-lt"/>
                <a:ea typeface="+mn-ea"/>
                <a:cs typeface="+mn-cs"/>
              </a:rPr>
              <a:t> the real appreciation of art is not only the evaluation of visual beauty. The invaluable property of art is exactly the inside which is beyond beauty.</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24</a:t>
            </a:fld>
            <a:endParaRPr lang="zh-CN" altLang="en-US"/>
          </a:p>
        </p:txBody>
      </p:sp>
    </p:spTree>
    <p:extLst>
      <p:ext uri="{BB962C8B-B14F-4D97-AF65-F5344CB8AC3E}">
        <p14:creationId xmlns:p14="http://schemas.microsoft.com/office/powerpoint/2010/main" val="3773427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909272BF-53C3-42DF-83FE-77D0A6B3330A}" type="datetimeFigureOut">
              <a:rPr lang="zh-CN" altLang="en-US" smtClean="0"/>
              <a:t>2014/6/23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363302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9272BF-53C3-42DF-83FE-77D0A6B3330A}" type="datetimeFigureOut">
              <a:rPr lang="zh-CN" altLang="en-US" smtClean="0"/>
              <a:t>2014/6/23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1810777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9272BF-53C3-42DF-83FE-77D0A6B3330A}" type="datetimeFigureOut">
              <a:rPr lang="zh-CN" altLang="en-US" smtClean="0"/>
              <a:t>2014/6/23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3494518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9272BF-53C3-42DF-83FE-77D0A6B3330A}" type="datetimeFigureOut">
              <a:rPr lang="zh-CN" altLang="en-US" smtClean="0"/>
              <a:t>2014/6/23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359013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09272BF-53C3-42DF-83FE-77D0A6B3330A}" type="datetimeFigureOut">
              <a:rPr lang="zh-CN" altLang="en-US" smtClean="0"/>
              <a:t>2014/6/23 Monday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1343070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09272BF-53C3-42DF-83FE-77D0A6B3330A}" type="datetimeFigureOut">
              <a:rPr lang="zh-CN" altLang="en-US" smtClean="0"/>
              <a:t>2014/6/23 Monday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2822642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09272BF-53C3-42DF-83FE-77D0A6B3330A}" type="datetimeFigureOut">
              <a:rPr lang="zh-CN" altLang="en-US" smtClean="0"/>
              <a:t>2014/6/23 Monday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627048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09272BF-53C3-42DF-83FE-77D0A6B3330A}" type="datetimeFigureOut">
              <a:rPr lang="zh-CN" altLang="en-US" smtClean="0"/>
              <a:t>2014/6/23 Monday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381936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9272BF-53C3-42DF-83FE-77D0A6B3330A}" type="datetimeFigureOut">
              <a:rPr lang="zh-CN" altLang="en-US" smtClean="0"/>
              <a:t>2014/6/23 Monday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94392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09272BF-53C3-42DF-83FE-77D0A6B3330A}" type="datetimeFigureOut">
              <a:rPr lang="zh-CN" altLang="en-US" smtClean="0"/>
              <a:t>2014/6/23 Monday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50234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09272BF-53C3-42DF-83FE-77D0A6B3330A}" type="datetimeFigureOut">
              <a:rPr lang="zh-CN" altLang="en-US" smtClean="0"/>
              <a:t>2014/6/23 Monday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81831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31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272BF-53C3-42DF-83FE-77D0A6B3330A}" type="datetimeFigureOut">
              <a:rPr lang="zh-CN" altLang="en-US" smtClean="0"/>
              <a:t>2014/6/23 Monday</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26092567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961804" y="2031405"/>
            <a:ext cx="5220392" cy="2785378"/>
          </a:xfrm>
          <a:prstGeom prst="rect">
            <a:avLst/>
          </a:prstGeom>
          <a:noFill/>
        </p:spPr>
        <p:txBody>
          <a:bodyPr wrap="square" rtlCol="0">
            <a:spAutoFit/>
          </a:bodyPr>
          <a:lstStyle/>
          <a:p>
            <a:pPr algn="ctr"/>
            <a:r>
              <a:rPr lang="en-US" altLang="zh-CN" sz="11500" dirty="0" smtClean="0">
                <a:solidFill>
                  <a:srgbClr val="B4B4B4"/>
                </a:solidFill>
                <a:latin typeface="Segoe WP Light" panose="020B0502040204020203" pitchFamily="34" charset="0"/>
                <a:ea typeface="微软雅黑 Light" panose="020B0502040204020203" pitchFamily="34" charset="-122"/>
                <a:cs typeface="Segoe WP Light" panose="020B0502040204020203" pitchFamily="34" charset="0"/>
              </a:rPr>
              <a:t>TOK</a:t>
            </a:r>
          </a:p>
          <a:p>
            <a:pPr algn="ctr"/>
            <a:r>
              <a:rPr lang="en-US" altLang="zh-CN" sz="6000" dirty="0" smtClean="0">
                <a:solidFill>
                  <a:srgbClr val="B4B4B4"/>
                </a:solidFill>
                <a:latin typeface="Segoe WP Light" panose="020B0502040204020203" pitchFamily="34" charset="0"/>
                <a:ea typeface="微软雅黑 Light" panose="020B0502040204020203" pitchFamily="34" charset="-122"/>
                <a:cs typeface="Segoe WP Light" panose="020B0502040204020203" pitchFamily="34" charset="0"/>
              </a:rPr>
              <a:t>Presentation</a:t>
            </a:r>
            <a:endParaRPr lang="zh-CN" altLang="en-US" sz="6000" dirty="0">
              <a:solidFill>
                <a:srgbClr val="B4B4B4"/>
              </a:solidFill>
              <a:latin typeface="Segoe WP Light" panose="020B0502040204020203" pitchFamily="34" charset="0"/>
              <a:ea typeface="微软雅黑 Light" panose="020B0502040204020203" pitchFamily="34" charset="-122"/>
              <a:cs typeface="Segoe WP Light" panose="020B0502040204020203" pitchFamily="34" charset="0"/>
            </a:endParaRPr>
          </a:p>
        </p:txBody>
      </p:sp>
      <p:sp>
        <p:nvSpPr>
          <p:cNvPr id="11" name="圆角矩形 10"/>
          <p:cNvSpPr/>
          <p:nvPr/>
        </p:nvSpPr>
        <p:spPr>
          <a:xfrm>
            <a:off x="0" y="6184670"/>
            <a:ext cx="9144000" cy="2111433"/>
          </a:xfrm>
          <a:prstGeom prst="roundRect">
            <a:avLst>
              <a:gd name="adj" fmla="val 5643"/>
            </a:avLst>
          </a:prstGeom>
          <a:solidFill>
            <a:srgbClr val="454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49382" y="6234548"/>
            <a:ext cx="8645236" cy="461665"/>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What makes art art ?</a:t>
            </a:r>
            <a:r>
              <a:rPr lang="zh-CN" altLang="en-US" sz="2400" dirty="0" smtClean="0">
                <a:solidFill>
                  <a:srgbClr val="B4B4B4"/>
                </a:solidFill>
                <a:latin typeface="Segoe WP Light" panose="020B0502040204020203" pitchFamily="34" charset="0"/>
                <a:cs typeface="Segoe WP Light" panose="020B0502040204020203" pitchFamily="34" charset="0"/>
              </a:rPr>
              <a:t> </a:t>
            </a:r>
            <a:endParaRPr lang="en-US" altLang="zh-CN" sz="2400" dirty="0" smtClean="0">
              <a:solidFill>
                <a:srgbClr val="B4B4B4"/>
              </a:solidFill>
              <a:latin typeface="Segoe WP Light" panose="020B0502040204020203" pitchFamily="34" charset="0"/>
              <a:cs typeface="Segoe WP Light" panose="020B0502040204020203" pitchFamily="34" charset="0"/>
            </a:endParaRPr>
          </a:p>
        </p:txBody>
      </p:sp>
    </p:spTree>
    <p:extLst>
      <p:ext uri="{BB962C8B-B14F-4D97-AF65-F5344CB8AC3E}">
        <p14:creationId xmlns:p14="http://schemas.microsoft.com/office/powerpoint/2010/main" val="22188994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8358" y="3888724"/>
            <a:ext cx="6947956" cy="1200329"/>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Art </a:t>
            </a:r>
            <a:r>
              <a:rPr lang="en-US" altLang="zh-CN" sz="2400" dirty="0">
                <a:solidFill>
                  <a:srgbClr val="B4B4B4"/>
                </a:solidFill>
                <a:latin typeface="Segoe WP Light" panose="020B0502040204020203" pitchFamily="34" charset="0"/>
                <a:cs typeface="Segoe WP Light" panose="020B0502040204020203" pitchFamily="34" charset="0"/>
              </a:rPr>
              <a:t>is mostly the appreciation of beauty, and art depends massively on how people judge it and consider it as a beauty.</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2" name="文本框 1"/>
          <p:cNvSpPr txBox="1"/>
          <p:nvPr/>
        </p:nvSpPr>
        <p:spPr>
          <a:xfrm>
            <a:off x="3343200" y="2375807"/>
            <a:ext cx="2498272"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Claim 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3118270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8358" y="3888724"/>
            <a:ext cx="6947956" cy="1569660"/>
          </a:xfrm>
          <a:prstGeom prst="rect">
            <a:avLst/>
          </a:prstGeom>
          <a:noFill/>
        </p:spPr>
        <p:txBody>
          <a:bodyPr wrap="square" rtlCol="0">
            <a:spAutoFit/>
          </a:bodyPr>
          <a:lstStyle/>
          <a:p>
            <a:pPr algn="ctr"/>
            <a:r>
              <a:rPr lang="en-US" altLang="zh-CN" sz="2400" dirty="0">
                <a:solidFill>
                  <a:srgbClr val="B4B4B4"/>
                </a:solidFill>
                <a:latin typeface="Segoe WP Light" panose="020B0502040204020203" pitchFamily="34" charset="0"/>
                <a:cs typeface="Segoe WP Light" panose="020B0502040204020203" pitchFamily="34" charset="0"/>
              </a:rPr>
              <a:t>There are a lot more things people are not able to watch and enjoy, which suggests that people cannot see all beauty. If people do not see that art, then it’s not art?</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Counterclaim 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1169463"/>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3138"/>
        </a:solidFill>
        <a:effectLst/>
      </p:bgPr>
    </p:bg>
    <p:spTree>
      <p:nvGrpSpPr>
        <p:cNvPr id="1" name=""/>
        <p:cNvGrpSpPr/>
        <p:nvPr/>
      </p:nvGrpSpPr>
      <p:grpSpPr>
        <a:xfrm>
          <a:off x="0" y="0"/>
          <a:ext cx="0" cy="0"/>
          <a:chOff x="0" y="0"/>
          <a:chExt cx="0" cy="0"/>
        </a:xfrm>
      </p:grpSpPr>
      <p:sp>
        <p:nvSpPr>
          <p:cNvPr id="7" name="椭圆 6"/>
          <p:cNvSpPr/>
          <p:nvPr/>
        </p:nvSpPr>
        <p:spPr>
          <a:xfrm>
            <a:off x="2793075" y="772810"/>
            <a:ext cx="3632662" cy="3632662"/>
          </a:xfrm>
          <a:prstGeom prst="ellipse">
            <a:avLst/>
          </a:prstGeom>
          <a:blipFill dpi="0" rotWithShape="1">
            <a:blip r:embed="rId3">
              <a:extLst>
                <a:ext uri="{28A0092B-C50C-407E-A947-70E740481C1C}">
                  <a14:useLocalDpi xmlns:a14="http://schemas.microsoft.com/office/drawing/2010/main" val="0"/>
                </a:ext>
              </a:extLst>
            </a:blip>
            <a:srcRect/>
            <a:stretch>
              <a:fillRect t="-16398" b="-16398"/>
            </a:stretch>
          </a:blipFill>
          <a:ln w="38100">
            <a:solidFill>
              <a:srgbClr val="242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74170" y="5145577"/>
            <a:ext cx="6870471" cy="461665"/>
          </a:xfrm>
          <a:prstGeom prst="rect">
            <a:avLst/>
          </a:prstGeom>
          <a:noFill/>
        </p:spPr>
        <p:txBody>
          <a:bodyPr wrap="square" rtlCol="0">
            <a:spAutoFit/>
          </a:bodyPr>
          <a:lstStyle/>
          <a:p>
            <a:pPr algn="ctr"/>
            <a:r>
              <a:rPr lang="en-US" altLang="zh-CN" sz="2400" dirty="0" smtClean="0">
                <a:solidFill>
                  <a:srgbClr val="E6E1D8"/>
                </a:solidFill>
                <a:latin typeface="Segoe WP Semibold" panose="020B0702040204020203" pitchFamily="34" charset="0"/>
                <a:cs typeface="Segoe WP Semibold" panose="020B0702040204020203" pitchFamily="34" charset="0"/>
              </a:rPr>
              <a:t>Self-portrait</a:t>
            </a:r>
            <a:r>
              <a:rPr lang="en-US" altLang="zh-CN" sz="2400" dirty="0" smtClean="0">
                <a:latin typeface="Segoe WP Semibold" panose="020B0702040204020203" pitchFamily="34" charset="0"/>
                <a:cs typeface="Segoe WP Semibold" panose="020B0702040204020203" pitchFamily="34" charset="0"/>
              </a:rPr>
              <a:t> </a:t>
            </a:r>
            <a:r>
              <a:rPr lang="en-US" altLang="zh-CN" sz="2400" dirty="0" smtClean="0"/>
              <a:t> </a:t>
            </a:r>
            <a:r>
              <a:rPr lang="en-US" altLang="zh-CN" sz="2400" dirty="0" smtClean="0">
                <a:solidFill>
                  <a:srgbClr val="A2A2A3"/>
                </a:solidFill>
                <a:latin typeface="Segoe WP Light" panose="020B0502040204020203" pitchFamily="34" charset="0"/>
                <a:cs typeface="Segoe WP Light" panose="020B0502040204020203" pitchFamily="34" charset="0"/>
              </a:rPr>
              <a:t>Pablo </a:t>
            </a:r>
            <a:r>
              <a:rPr lang="en-US" altLang="zh-CN" sz="2400" dirty="0">
                <a:solidFill>
                  <a:srgbClr val="A2A2A3"/>
                </a:solidFill>
                <a:latin typeface="Segoe WP Light" panose="020B0502040204020203" pitchFamily="34" charset="0"/>
                <a:cs typeface="Segoe WP Light" panose="020B0502040204020203" pitchFamily="34" charset="0"/>
              </a:rPr>
              <a:t>Picasso</a:t>
            </a:r>
            <a:endParaRPr lang="zh-CN" altLang="en-US" sz="2400" dirty="0">
              <a:solidFill>
                <a:srgbClr val="A2A2A3"/>
              </a:solidFill>
              <a:latin typeface="Segoe WP Light" panose="020B0502040204020203" pitchFamily="34" charset="0"/>
              <a:cs typeface="Segoe WP Light" panose="020B0502040204020203" pitchFamily="34" charset="0"/>
            </a:endParaRPr>
          </a:p>
        </p:txBody>
      </p:sp>
    </p:spTree>
    <p:extLst>
      <p:ext uri="{BB962C8B-B14F-4D97-AF65-F5344CB8AC3E}">
        <p14:creationId xmlns:p14="http://schemas.microsoft.com/office/powerpoint/2010/main" val="169996169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45"/>
            <a:ext cx="9144000" cy="6121190"/>
          </a:xfrm>
          <a:prstGeom prst="rect">
            <a:avLst/>
          </a:prstGeom>
        </p:spPr>
      </p:pic>
      <p:sp>
        <p:nvSpPr>
          <p:cNvPr id="6" name="文本框 5"/>
          <p:cNvSpPr txBox="1"/>
          <p:nvPr/>
        </p:nvSpPr>
        <p:spPr>
          <a:xfrm>
            <a:off x="1136764" y="6242857"/>
            <a:ext cx="6870471" cy="461665"/>
          </a:xfrm>
          <a:prstGeom prst="rect">
            <a:avLst/>
          </a:prstGeom>
          <a:noFill/>
        </p:spPr>
        <p:txBody>
          <a:bodyPr wrap="square" rtlCol="0">
            <a:spAutoFit/>
          </a:bodyPr>
          <a:lstStyle/>
          <a:p>
            <a:pPr algn="ctr"/>
            <a:r>
              <a:rPr lang="en-US" altLang="zh-CN" sz="2400" dirty="0" smtClean="0">
                <a:solidFill>
                  <a:srgbClr val="E6E1D8"/>
                </a:solidFill>
                <a:latin typeface="Segoe WP Semibold" panose="020B0702040204020203" pitchFamily="34" charset="0"/>
                <a:cs typeface="Segoe WP Semibold" panose="020B0702040204020203" pitchFamily="34" charset="0"/>
              </a:rPr>
              <a:t>Guernica</a:t>
            </a:r>
            <a:r>
              <a:rPr lang="en-US" altLang="zh-CN" sz="2400" dirty="0" smtClean="0">
                <a:latin typeface="Segoe WP Semibold" panose="020B0702040204020203" pitchFamily="34" charset="0"/>
                <a:cs typeface="Segoe WP Semibold" panose="020B0702040204020203" pitchFamily="34" charset="0"/>
              </a:rPr>
              <a:t> </a:t>
            </a:r>
            <a:r>
              <a:rPr lang="en-US" altLang="zh-CN" sz="2400" dirty="0" smtClean="0"/>
              <a:t> </a:t>
            </a:r>
            <a:r>
              <a:rPr lang="en-US" altLang="zh-CN" sz="2400" dirty="0" smtClean="0">
                <a:solidFill>
                  <a:srgbClr val="A2A2A3"/>
                </a:solidFill>
                <a:latin typeface="Segoe WP Light" panose="020B0502040204020203" pitchFamily="34" charset="0"/>
                <a:cs typeface="Segoe WP Light" panose="020B0502040204020203" pitchFamily="34" charset="0"/>
              </a:rPr>
              <a:t>Pablo </a:t>
            </a:r>
            <a:r>
              <a:rPr lang="en-US" altLang="zh-CN" sz="2400" dirty="0">
                <a:solidFill>
                  <a:srgbClr val="A2A2A3"/>
                </a:solidFill>
                <a:latin typeface="Segoe WP Light" panose="020B0502040204020203" pitchFamily="34" charset="0"/>
                <a:cs typeface="Segoe WP Light" panose="020B0502040204020203" pitchFamily="34" charset="0"/>
              </a:rPr>
              <a:t>Picasso</a:t>
            </a:r>
            <a:endParaRPr lang="zh-CN" altLang="en-US" sz="2400" dirty="0">
              <a:solidFill>
                <a:srgbClr val="A2A2A3"/>
              </a:solidFill>
              <a:latin typeface="Segoe WP Light" panose="020B0502040204020203" pitchFamily="34" charset="0"/>
              <a:cs typeface="Segoe WP Light" panose="020B0502040204020203" pitchFamily="34" charset="0"/>
            </a:endParaRPr>
          </a:p>
        </p:txBody>
      </p:sp>
    </p:spTree>
    <p:extLst>
      <p:ext uri="{BB962C8B-B14F-4D97-AF65-F5344CB8AC3E}">
        <p14:creationId xmlns:p14="http://schemas.microsoft.com/office/powerpoint/2010/main" val="377633615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8358" y="3888724"/>
            <a:ext cx="6947956" cy="830997"/>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All </a:t>
            </a:r>
            <a:r>
              <a:rPr lang="en-US" altLang="zh-CN" sz="2400" dirty="0">
                <a:solidFill>
                  <a:srgbClr val="B4B4B4"/>
                </a:solidFill>
                <a:latin typeface="Segoe WP Light" panose="020B0502040204020203" pitchFamily="34" charset="0"/>
                <a:cs typeface="Segoe WP Light" panose="020B0502040204020203" pitchFamily="34" charset="0"/>
              </a:rPr>
              <a:t>aesthetic work would possess their creator’s intention and that’s the essence of that art work.</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2" name="文本框 1"/>
          <p:cNvSpPr txBox="1"/>
          <p:nvPr/>
        </p:nvSpPr>
        <p:spPr>
          <a:xfrm>
            <a:off x="3343200" y="2375807"/>
            <a:ext cx="2498272"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Claim II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727461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45"/>
            <a:ext cx="9144000" cy="6121190"/>
          </a:xfrm>
          <a:prstGeom prst="rect">
            <a:avLst/>
          </a:prstGeom>
        </p:spPr>
      </p:pic>
      <p:sp>
        <p:nvSpPr>
          <p:cNvPr id="6" name="文本框 5"/>
          <p:cNvSpPr txBox="1"/>
          <p:nvPr/>
        </p:nvSpPr>
        <p:spPr>
          <a:xfrm>
            <a:off x="1136764" y="6242857"/>
            <a:ext cx="6870471" cy="461665"/>
          </a:xfrm>
          <a:prstGeom prst="rect">
            <a:avLst/>
          </a:prstGeom>
          <a:noFill/>
        </p:spPr>
        <p:txBody>
          <a:bodyPr wrap="square" rtlCol="0">
            <a:spAutoFit/>
          </a:bodyPr>
          <a:lstStyle/>
          <a:p>
            <a:pPr algn="ctr"/>
            <a:r>
              <a:rPr lang="en-US" altLang="zh-CN" sz="2400" dirty="0" smtClean="0">
                <a:solidFill>
                  <a:srgbClr val="E6E1D8"/>
                </a:solidFill>
                <a:latin typeface="Segoe WP Semibold" panose="020B0702040204020203" pitchFamily="34" charset="0"/>
                <a:cs typeface="Segoe WP Semibold" panose="020B0702040204020203" pitchFamily="34" charset="0"/>
              </a:rPr>
              <a:t>Guernica</a:t>
            </a:r>
            <a:r>
              <a:rPr lang="en-US" altLang="zh-CN" sz="2400" dirty="0" smtClean="0">
                <a:latin typeface="Segoe WP Semibold" panose="020B0702040204020203" pitchFamily="34" charset="0"/>
                <a:cs typeface="Segoe WP Semibold" panose="020B0702040204020203" pitchFamily="34" charset="0"/>
              </a:rPr>
              <a:t> </a:t>
            </a:r>
            <a:r>
              <a:rPr lang="en-US" altLang="zh-CN" sz="2400" dirty="0" smtClean="0"/>
              <a:t> </a:t>
            </a:r>
            <a:r>
              <a:rPr lang="en-US" altLang="zh-CN" sz="2400" dirty="0" smtClean="0">
                <a:solidFill>
                  <a:srgbClr val="A2A2A3"/>
                </a:solidFill>
                <a:latin typeface="Segoe WP Light" panose="020B0502040204020203" pitchFamily="34" charset="0"/>
                <a:cs typeface="Segoe WP Light" panose="020B0502040204020203" pitchFamily="34" charset="0"/>
              </a:rPr>
              <a:t>Pablo </a:t>
            </a:r>
            <a:r>
              <a:rPr lang="en-US" altLang="zh-CN" sz="2400" dirty="0">
                <a:solidFill>
                  <a:srgbClr val="A2A2A3"/>
                </a:solidFill>
                <a:latin typeface="Segoe WP Light" panose="020B0502040204020203" pitchFamily="34" charset="0"/>
                <a:cs typeface="Segoe WP Light" panose="020B0502040204020203" pitchFamily="34" charset="0"/>
              </a:rPr>
              <a:t>Picasso</a:t>
            </a:r>
            <a:endParaRPr lang="zh-CN" altLang="en-US" sz="2400" dirty="0">
              <a:solidFill>
                <a:srgbClr val="A2A2A3"/>
              </a:solidFill>
              <a:latin typeface="Segoe WP Light" panose="020B0502040204020203" pitchFamily="34" charset="0"/>
              <a:cs typeface="Segoe WP Light" panose="020B0502040204020203" pitchFamily="34" charset="0"/>
            </a:endParaRPr>
          </a:p>
        </p:txBody>
      </p:sp>
    </p:spTree>
    <p:extLst>
      <p:ext uri="{BB962C8B-B14F-4D97-AF65-F5344CB8AC3E}">
        <p14:creationId xmlns:p14="http://schemas.microsoft.com/office/powerpoint/2010/main" val="354112163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8358" y="3888724"/>
            <a:ext cx="6947956" cy="1938992"/>
          </a:xfrm>
          <a:prstGeom prst="rect">
            <a:avLst/>
          </a:prstGeom>
          <a:noFill/>
        </p:spPr>
        <p:txBody>
          <a:bodyPr wrap="square" rtlCol="0">
            <a:spAutoFit/>
          </a:bodyPr>
          <a:lstStyle/>
          <a:p>
            <a:pPr algn="ctr"/>
            <a:r>
              <a:rPr lang="en-US" altLang="zh-CN" sz="2400" dirty="0">
                <a:solidFill>
                  <a:srgbClr val="B4B4B4"/>
                </a:solidFill>
                <a:latin typeface="Segoe WP Light" panose="020B0502040204020203" pitchFamily="34" charset="0"/>
                <a:cs typeface="Segoe WP Light" panose="020B0502040204020203" pitchFamily="34" charset="0"/>
              </a:rPr>
              <a:t>Art is not only about its creator’s purpose, but it’s existence and appreciation. People are able to be inspired, encouraged, relaxed</a:t>
            </a:r>
            <a:r>
              <a:rPr lang="en-US" altLang="zh-CN" sz="2400" dirty="0" smtClean="0">
                <a:solidFill>
                  <a:srgbClr val="B4B4B4"/>
                </a:solidFill>
                <a:latin typeface="Segoe WP Light" panose="020B0502040204020203" pitchFamily="34" charset="0"/>
                <a:cs typeface="Segoe WP Light" panose="020B0502040204020203" pitchFamily="34" charset="0"/>
              </a:rPr>
              <a:t>…...</a:t>
            </a:r>
          </a:p>
          <a:p>
            <a:pPr algn="ctr"/>
            <a:r>
              <a:rPr lang="en-US" altLang="zh-CN" sz="2400" dirty="0" smtClean="0">
                <a:solidFill>
                  <a:srgbClr val="B4B4B4"/>
                </a:solidFill>
                <a:latin typeface="Segoe WP Light" panose="020B0502040204020203" pitchFamily="34" charset="0"/>
                <a:cs typeface="Segoe WP Light" panose="020B0502040204020203" pitchFamily="34" charset="0"/>
              </a:rPr>
              <a:t>And </a:t>
            </a:r>
            <a:r>
              <a:rPr lang="en-US" altLang="zh-CN" sz="2400" dirty="0">
                <a:solidFill>
                  <a:srgbClr val="B4B4B4"/>
                </a:solidFill>
                <a:latin typeface="Segoe WP Light" panose="020B0502040204020203" pitchFamily="34" charset="0"/>
                <a:cs typeface="Segoe WP Light" panose="020B0502040204020203" pitchFamily="34" charset="0"/>
              </a:rPr>
              <a:t>there are more functions more than the essence of that intention.</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Counterclaim II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5182518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9ebcfc3d4ca22248f14b282b07089a1e.jpg"/>
          <p:cNvPicPr>
            <a:picLocks noChangeAspect="1"/>
          </p:cNvPicPr>
          <p:nvPr/>
        </p:nvPicPr>
        <p:blipFill>
          <a:blip r:embed="rId2" cstate="print"/>
          <a:stretch>
            <a:fillRect/>
          </a:stretch>
        </p:blipFill>
        <p:spPr>
          <a:xfrm>
            <a:off x="0" y="0"/>
            <a:ext cx="9144000" cy="6187858"/>
          </a:xfrm>
          <a:prstGeom prst="rect">
            <a:avLst/>
          </a:prstGeom>
        </p:spPr>
      </p:pic>
      <p:sp>
        <p:nvSpPr>
          <p:cNvPr id="5" name="TextBox 4"/>
          <p:cNvSpPr txBox="1"/>
          <p:nvPr/>
        </p:nvSpPr>
        <p:spPr>
          <a:xfrm>
            <a:off x="1941534" y="6313118"/>
            <a:ext cx="5686816" cy="369332"/>
          </a:xfrm>
          <a:prstGeom prst="rect">
            <a:avLst/>
          </a:prstGeom>
          <a:noFill/>
        </p:spPr>
        <p:txBody>
          <a:bodyPr wrap="square" rtlCol="0">
            <a:spAutoFit/>
          </a:bodyPr>
          <a:lstStyle/>
          <a:p>
            <a:r>
              <a:rPr lang="en-US" altLang="zh-CN" dirty="0" smtClean="0">
                <a:solidFill>
                  <a:schemeClr val="bg1">
                    <a:lumMod val="95000"/>
                  </a:schemeClr>
                </a:solidFill>
                <a:latin typeface="Segoe WP Semibold"/>
              </a:rPr>
              <a:t>The Persistence of </a:t>
            </a:r>
            <a:r>
              <a:rPr lang="en-US" altLang="zh-CN" dirty="0" smtClean="0">
                <a:solidFill>
                  <a:schemeClr val="bg1">
                    <a:lumMod val="95000"/>
                  </a:schemeClr>
                </a:solidFill>
                <a:latin typeface="Segoe WP Semibold"/>
              </a:rPr>
              <a:t>Memory</a:t>
            </a:r>
            <a:r>
              <a:rPr lang="en-US" altLang="zh-CN" dirty="0" smtClean="0"/>
              <a:t>   </a:t>
            </a:r>
            <a:r>
              <a:rPr lang="en-US" altLang="zh-CN" dirty="0" smtClean="0">
                <a:solidFill>
                  <a:schemeClr val="bg1">
                    <a:lumMod val="75000"/>
                  </a:schemeClr>
                </a:solidFill>
                <a:latin typeface="Segoe WP Light"/>
              </a:rPr>
              <a:t>Salvador Dali</a:t>
            </a:r>
            <a:endParaRPr lang="zh-CN" altLang="en-US" dirty="0">
              <a:solidFill>
                <a:schemeClr val="bg1">
                  <a:lumMod val="75000"/>
                </a:schemeClr>
              </a:solidFill>
              <a:latin typeface="Segoe WP Light"/>
            </a:endParaRPr>
          </a:p>
        </p:txBody>
      </p:sp>
    </p:spTree>
    <p:extLst>
      <p:ext uri="{BB962C8B-B14F-4D97-AF65-F5344CB8AC3E}">
        <p14:creationId xmlns:p14="http://schemas.microsoft.com/office/powerpoint/2010/main" val="376352239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8358" y="3888724"/>
            <a:ext cx="6947956" cy="1200329"/>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Art is a banquet of senses.</a:t>
            </a:r>
          </a:p>
          <a:p>
            <a:pPr algn="ctr"/>
            <a:r>
              <a:rPr lang="en-US" altLang="zh-CN" sz="2400" dirty="0" smtClean="0">
                <a:solidFill>
                  <a:srgbClr val="B4B4B4"/>
                </a:solidFill>
                <a:latin typeface="Segoe WP Light" panose="020B0502040204020203" pitchFamily="34" charset="0"/>
                <a:cs typeface="Segoe WP Light" panose="020B0502040204020203" pitchFamily="34" charset="0"/>
              </a:rPr>
              <a:t>Artists </a:t>
            </a:r>
            <a:r>
              <a:rPr lang="en-US" altLang="zh-CN" sz="2400" dirty="0">
                <a:solidFill>
                  <a:srgbClr val="B4B4B4"/>
                </a:solidFill>
                <a:latin typeface="Segoe WP Light" panose="020B0502040204020203" pitchFamily="34" charset="0"/>
                <a:cs typeface="Segoe WP Light" panose="020B0502040204020203" pitchFamily="34" charset="0"/>
              </a:rPr>
              <a:t>want to make </a:t>
            </a:r>
            <a:r>
              <a:rPr lang="en-US" altLang="zh-CN" sz="2400" dirty="0" smtClean="0">
                <a:solidFill>
                  <a:srgbClr val="B4B4B4"/>
                </a:solidFill>
                <a:latin typeface="Segoe WP Light" panose="020B0502040204020203" pitchFamily="34" charset="0"/>
                <a:cs typeface="Segoe WP Light" panose="020B0502040204020203" pitchFamily="34" charset="0"/>
              </a:rPr>
              <a:t>extrem</a:t>
            </a:r>
            <a:r>
              <a:rPr lang="en-US" altLang="zh-CN" sz="2400" dirty="0">
                <a:solidFill>
                  <a:srgbClr val="B4B4B4"/>
                </a:solidFill>
                <a:latin typeface="Segoe WP Light" panose="020B0502040204020203" pitchFamily="34" charset="0"/>
                <a:cs typeface="Segoe WP Light" panose="020B0502040204020203" pitchFamily="34" charset="0"/>
              </a:rPr>
              <a:t>e</a:t>
            </a:r>
            <a:r>
              <a:rPr lang="en-US" altLang="zh-CN" sz="2400" dirty="0" smtClean="0">
                <a:solidFill>
                  <a:srgbClr val="B4B4B4"/>
                </a:solidFill>
                <a:latin typeface="Segoe WP Light" panose="020B0502040204020203" pitchFamily="34" charset="0"/>
                <a:cs typeface="Segoe WP Light" panose="020B0502040204020203" pitchFamily="34" charset="0"/>
              </a:rPr>
              <a:t>ly </a:t>
            </a:r>
            <a:r>
              <a:rPr lang="en-US" altLang="zh-CN" sz="2400" dirty="0">
                <a:solidFill>
                  <a:srgbClr val="B4B4B4"/>
                </a:solidFill>
                <a:latin typeface="Segoe WP Light" panose="020B0502040204020203" pitchFamily="34" charset="0"/>
                <a:cs typeface="Segoe WP Light" panose="020B0502040204020203" pitchFamily="34" charset="0"/>
              </a:rPr>
              <a:t>beautiful artworks to satisfy people to gain fame</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2" name="文本框 1"/>
          <p:cNvSpPr txBox="1"/>
          <p:nvPr/>
        </p:nvSpPr>
        <p:spPr>
          <a:xfrm>
            <a:off x="3343200" y="2375807"/>
            <a:ext cx="2498272"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Claim III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9136480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E3138"/>
        </a:solidFill>
        <a:effectLst/>
      </p:bgPr>
    </p:bg>
    <p:spTree>
      <p:nvGrpSpPr>
        <p:cNvPr id="1" name=""/>
        <p:cNvGrpSpPr/>
        <p:nvPr/>
      </p:nvGrpSpPr>
      <p:grpSpPr>
        <a:xfrm>
          <a:off x="0" y="0"/>
          <a:ext cx="0" cy="0"/>
          <a:chOff x="0" y="0"/>
          <a:chExt cx="0" cy="0"/>
        </a:xfrm>
      </p:grpSpPr>
      <p:sp>
        <p:nvSpPr>
          <p:cNvPr id="7" name="椭圆 6"/>
          <p:cNvSpPr/>
          <p:nvPr/>
        </p:nvSpPr>
        <p:spPr>
          <a:xfrm>
            <a:off x="2793075" y="772810"/>
            <a:ext cx="3632662" cy="3632662"/>
          </a:xfrm>
          <a:prstGeom prst="ellipse">
            <a:avLst/>
          </a:prstGeom>
          <a:blipFill dpi="0" rotWithShape="1">
            <a:blip r:embed="rId3">
              <a:extLst>
                <a:ext uri="{28A0092B-C50C-407E-A947-70E740481C1C}">
                  <a14:useLocalDpi xmlns:a14="http://schemas.microsoft.com/office/drawing/2010/main" val="0"/>
                </a:ext>
              </a:extLst>
            </a:blip>
            <a:srcRect/>
            <a:stretch>
              <a:fillRect t="-4506" b="-24326"/>
            </a:stretch>
          </a:blipFill>
          <a:ln w="38100">
            <a:solidFill>
              <a:srgbClr val="242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74170" y="5145577"/>
            <a:ext cx="6870471" cy="461665"/>
          </a:xfrm>
          <a:prstGeom prst="rect">
            <a:avLst/>
          </a:prstGeom>
          <a:noFill/>
        </p:spPr>
        <p:txBody>
          <a:bodyPr wrap="square" rtlCol="0">
            <a:spAutoFit/>
          </a:bodyPr>
          <a:lstStyle/>
          <a:p>
            <a:pPr algn="ctr"/>
            <a:r>
              <a:rPr lang="en-US" altLang="zh-CN" sz="2400" dirty="0" smtClean="0">
                <a:solidFill>
                  <a:srgbClr val="E6E1D8"/>
                </a:solidFill>
                <a:latin typeface="Segoe WP Semibold" panose="020B0702040204020203" pitchFamily="34" charset="0"/>
                <a:cs typeface="Segoe WP Semibold" panose="020B0702040204020203" pitchFamily="34" charset="0"/>
              </a:rPr>
              <a:t>Self-portrait</a:t>
            </a:r>
            <a:r>
              <a:rPr lang="en-US" altLang="zh-CN" sz="2400" dirty="0" smtClean="0">
                <a:latin typeface="Segoe WP Semibold" panose="020B0702040204020203" pitchFamily="34" charset="0"/>
                <a:cs typeface="Segoe WP Semibold" panose="020B0702040204020203" pitchFamily="34" charset="0"/>
              </a:rPr>
              <a:t> </a:t>
            </a:r>
            <a:r>
              <a:rPr lang="en-US" altLang="zh-CN" sz="2400" dirty="0" smtClean="0"/>
              <a:t> </a:t>
            </a:r>
            <a:r>
              <a:rPr lang="en-US" altLang="zh-CN" sz="2400" dirty="0" smtClean="0">
                <a:solidFill>
                  <a:srgbClr val="A2A2A3"/>
                </a:solidFill>
                <a:latin typeface="Segoe WP Light" panose="020B0502040204020203" pitchFamily="34" charset="0"/>
                <a:cs typeface="Segoe WP Light" panose="020B0502040204020203" pitchFamily="34" charset="0"/>
              </a:rPr>
              <a:t>Jean </a:t>
            </a:r>
            <a:r>
              <a:rPr lang="en-US" altLang="zh-CN" sz="2400" dirty="0" err="1" smtClean="0">
                <a:solidFill>
                  <a:srgbClr val="A2A2A3"/>
                </a:solidFill>
                <a:latin typeface="Segoe WP Light" panose="020B0502040204020203" pitchFamily="34" charset="0"/>
                <a:cs typeface="Segoe WP Light" panose="020B0502040204020203" pitchFamily="34" charset="0"/>
              </a:rPr>
              <a:t>Auguste</a:t>
            </a:r>
            <a:r>
              <a:rPr lang="en-US" altLang="zh-CN" sz="2400" dirty="0" smtClean="0">
                <a:solidFill>
                  <a:srgbClr val="A2A2A3"/>
                </a:solidFill>
                <a:latin typeface="Segoe WP Light" panose="020B0502040204020203" pitchFamily="34" charset="0"/>
                <a:cs typeface="Segoe WP Light" panose="020B0502040204020203" pitchFamily="34" charset="0"/>
              </a:rPr>
              <a:t> Dominique </a:t>
            </a:r>
            <a:r>
              <a:rPr lang="en-US" altLang="zh-CN" sz="2400" dirty="0">
                <a:solidFill>
                  <a:srgbClr val="A2A2A3"/>
                </a:solidFill>
                <a:latin typeface="Segoe WP Light" panose="020B0502040204020203" pitchFamily="34" charset="0"/>
                <a:cs typeface="Segoe WP Light" panose="020B0502040204020203" pitchFamily="34" charset="0"/>
              </a:rPr>
              <a:t>Ingres</a:t>
            </a:r>
            <a:endParaRPr lang="zh-CN" altLang="en-US" sz="2400" dirty="0">
              <a:solidFill>
                <a:srgbClr val="A2A2A3"/>
              </a:solidFill>
              <a:latin typeface="Segoe WP Light" panose="020B0502040204020203" pitchFamily="34" charset="0"/>
              <a:cs typeface="Segoe WP Light" panose="020B0502040204020203" pitchFamily="34" charset="0"/>
            </a:endParaRPr>
          </a:p>
        </p:txBody>
      </p:sp>
    </p:spTree>
    <p:extLst>
      <p:ext uri="{BB962C8B-B14F-4D97-AF65-F5344CB8AC3E}">
        <p14:creationId xmlns:p14="http://schemas.microsoft.com/office/powerpoint/2010/main" val="229202820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54954"/>
        </a:solidFill>
        <a:effectLst/>
      </p:bgPr>
    </p:bg>
    <p:spTree>
      <p:nvGrpSpPr>
        <p:cNvPr id="1" name=""/>
        <p:cNvGrpSpPr/>
        <p:nvPr/>
      </p:nvGrpSpPr>
      <p:grpSpPr>
        <a:xfrm>
          <a:off x="0" y="0"/>
          <a:ext cx="0" cy="0"/>
          <a:chOff x="0" y="0"/>
          <a:chExt cx="0" cy="0"/>
        </a:xfrm>
      </p:grpSpPr>
      <p:sp>
        <p:nvSpPr>
          <p:cNvPr id="5" name="文本框 4"/>
          <p:cNvSpPr txBox="1"/>
          <p:nvPr/>
        </p:nvSpPr>
        <p:spPr>
          <a:xfrm>
            <a:off x="1820486" y="3113117"/>
            <a:ext cx="6259484" cy="461665"/>
          </a:xfrm>
          <a:prstGeom prst="rect">
            <a:avLst/>
          </a:prstGeom>
          <a:noFill/>
        </p:spPr>
        <p:txBody>
          <a:bodyPr wrap="square" rtlCol="0">
            <a:spAutoFit/>
          </a:bodyPr>
          <a:lstStyle/>
          <a:p>
            <a:r>
              <a:rPr lang="en-US" altLang="zh-CN" sz="2400" dirty="0" smtClean="0">
                <a:solidFill>
                  <a:srgbClr val="B4B4B4"/>
                </a:solidFill>
                <a:latin typeface="Segoe WP Light" panose="020B0502040204020203" pitchFamily="34" charset="0"/>
                <a:cs typeface="Segoe WP Light" panose="020B0502040204020203" pitchFamily="34" charset="0"/>
              </a:rPr>
              <a:t>Real life situation </a:t>
            </a:r>
            <a:r>
              <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rPr>
              <a:t>I </a:t>
            </a:r>
            <a:r>
              <a:rPr lang="en-US" altLang="zh-CN" sz="2400" dirty="0">
                <a:solidFill>
                  <a:schemeClr val="bg1">
                    <a:lumMod val="85000"/>
                  </a:schemeClr>
                </a:solidFill>
                <a:latin typeface="Segoe WP Semibold" panose="020B0702040204020203" pitchFamily="34" charset="0"/>
                <a:cs typeface="Segoe WP Semibold" panose="020B0702040204020203" pitchFamily="34" charset="0"/>
              </a:rPr>
              <a:t>know it when I see it</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Tree>
    <p:extLst>
      <p:ext uri="{BB962C8B-B14F-4D97-AF65-F5344CB8AC3E}">
        <p14:creationId xmlns:p14="http://schemas.microsoft.com/office/powerpoint/2010/main" val="2207226947"/>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E3138"/>
        </a:solidFill>
        <a:effectLst/>
      </p:bgPr>
    </p:bg>
    <p:spTree>
      <p:nvGrpSpPr>
        <p:cNvPr id="1" name=""/>
        <p:cNvGrpSpPr/>
        <p:nvPr/>
      </p:nvGrpSpPr>
      <p:grpSpPr>
        <a:xfrm>
          <a:off x="0" y="0"/>
          <a:ext cx="0" cy="0"/>
          <a:chOff x="0" y="0"/>
          <a:chExt cx="0" cy="0"/>
        </a:xfrm>
      </p:grpSpPr>
      <p:sp>
        <p:nvSpPr>
          <p:cNvPr id="7" name="椭圆 6"/>
          <p:cNvSpPr/>
          <p:nvPr/>
        </p:nvSpPr>
        <p:spPr>
          <a:xfrm>
            <a:off x="2793075" y="493110"/>
            <a:ext cx="3632662" cy="4644000"/>
          </a:xfrm>
          <a:prstGeom prst="ellipse">
            <a:avLst/>
          </a:prstGeom>
          <a:blipFill dpi="0" rotWithShape="1">
            <a:blip r:embed="rId3">
              <a:extLst>
                <a:ext uri="{28A0092B-C50C-407E-A947-70E740481C1C}">
                  <a14:useLocalDpi xmlns:a14="http://schemas.microsoft.com/office/drawing/2010/main" val="0"/>
                </a:ext>
              </a:extLst>
            </a:blip>
            <a:srcRect/>
            <a:stretch>
              <a:fillRect t="-11631" b="-1553"/>
            </a:stretch>
          </a:blipFill>
          <a:ln w="38100">
            <a:solidFill>
              <a:srgbClr val="242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74170" y="5296189"/>
            <a:ext cx="6870471" cy="830997"/>
          </a:xfrm>
          <a:prstGeom prst="rect">
            <a:avLst/>
          </a:prstGeom>
          <a:noFill/>
        </p:spPr>
        <p:txBody>
          <a:bodyPr wrap="square" rtlCol="0">
            <a:spAutoFit/>
          </a:bodyPr>
          <a:lstStyle/>
          <a:p>
            <a:pPr algn="ctr"/>
            <a:r>
              <a:rPr lang="fr-FR" altLang="zh-CN" sz="2400" dirty="0">
                <a:solidFill>
                  <a:srgbClr val="E6E1D8"/>
                </a:solidFill>
                <a:latin typeface="Segoe WP Semibold" panose="020B0702040204020203" pitchFamily="34" charset="0"/>
                <a:cs typeface="Segoe WP Semibold" panose="020B0702040204020203" pitchFamily="34" charset="0"/>
              </a:rPr>
              <a:t>Louise de Broglie, Countess </a:t>
            </a:r>
            <a:r>
              <a:rPr lang="fr-FR" altLang="zh-CN" sz="2400" dirty="0" smtClean="0">
                <a:solidFill>
                  <a:srgbClr val="E6E1D8"/>
                </a:solidFill>
                <a:latin typeface="Segoe WP Semibold" panose="020B0702040204020203" pitchFamily="34" charset="0"/>
                <a:cs typeface="Segoe WP Semibold" panose="020B0702040204020203" pitchFamily="34" charset="0"/>
              </a:rPr>
              <a:t>d'Haussonville</a:t>
            </a:r>
          </a:p>
          <a:p>
            <a:pPr algn="ctr"/>
            <a:r>
              <a:rPr lang="en-US" altLang="zh-CN" sz="2400" dirty="0" smtClean="0">
                <a:latin typeface="Segoe WP Semibold" panose="020B0702040204020203" pitchFamily="34" charset="0"/>
                <a:cs typeface="Segoe WP Semibold" panose="020B0702040204020203" pitchFamily="34" charset="0"/>
              </a:rPr>
              <a:t> </a:t>
            </a:r>
            <a:r>
              <a:rPr lang="en-US" altLang="zh-CN" sz="2400" dirty="0" smtClean="0"/>
              <a:t> </a:t>
            </a:r>
            <a:r>
              <a:rPr lang="en-US" altLang="zh-CN" sz="2400" dirty="0" smtClean="0">
                <a:solidFill>
                  <a:srgbClr val="A2A2A3"/>
                </a:solidFill>
                <a:latin typeface="Segoe WP Light" panose="020B0502040204020203" pitchFamily="34" charset="0"/>
                <a:cs typeface="Segoe WP Light" panose="020B0502040204020203" pitchFamily="34" charset="0"/>
              </a:rPr>
              <a:t>Jean </a:t>
            </a:r>
            <a:r>
              <a:rPr lang="en-US" altLang="zh-CN" sz="2400" dirty="0" err="1" smtClean="0">
                <a:solidFill>
                  <a:srgbClr val="A2A2A3"/>
                </a:solidFill>
                <a:latin typeface="Segoe WP Light" panose="020B0502040204020203" pitchFamily="34" charset="0"/>
                <a:cs typeface="Segoe WP Light" panose="020B0502040204020203" pitchFamily="34" charset="0"/>
              </a:rPr>
              <a:t>Auguste</a:t>
            </a:r>
            <a:r>
              <a:rPr lang="en-US" altLang="zh-CN" sz="2400" dirty="0" smtClean="0">
                <a:solidFill>
                  <a:srgbClr val="A2A2A3"/>
                </a:solidFill>
                <a:latin typeface="Segoe WP Light" panose="020B0502040204020203" pitchFamily="34" charset="0"/>
                <a:cs typeface="Segoe WP Light" panose="020B0502040204020203" pitchFamily="34" charset="0"/>
              </a:rPr>
              <a:t> Dominique </a:t>
            </a:r>
            <a:r>
              <a:rPr lang="en-US" altLang="zh-CN" sz="2400" dirty="0">
                <a:solidFill>
                  <a:srgbClr val="A2A2A3"/>
                </a:solidFill>
                <a:latin typeface="Segoe WP Light" panose="020B0502040204020203" pitchFamily="34" charset="0"/>
                <a:cs typeface="Segoe WP Light" panose="020B0502040204020203" pitchFamily="34" charset="0"/>
              </a:rPr>
              <a:t>Ingres</a:t>
            </a:r>
            <a:endParaRPr lang="zh-CN" altLang="en-US" sz="2400" dirty="0">
              <a:solidFill>
                <a:srgbClr val="A2A2A3"/>
              </a:solidFill>
              <a:latin typeface="Segoe WP Light" panose="020B0502040204020203" pitchFamily="34" charset="0"/>
              <a:cs typeface="Segoe WP Light" panose="020B0502040204020203" pitchFamily="34" charset="0"/>
            </a:endParaRPr>
          </a:p>
        </p:txBody>
      </p:sp>
    </p:spTree>
    <p:extLst>
      <p:ext uri="{BB962C8B-B14F-4D97-AF65-F5344CB8AC3E}">
        <p14:creationId xmlns:p14="http://schemas.microsoft.com/office/powerpoint/2010/main" val="3115174130"/>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1029" y="3855473"/>
            <a:ext cx="7542612" cy="830997"/>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The immortal artworks usually contains emotional effect to some viewers, not only advanced sensational attraction.</a:t>
            </a:r>
          </a:p>
        </p:txBody>
      </p:sp>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Counterclaim III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6243306"/>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E3138"/>
        </a:solidFill>
        <a:effectLst/>
      </p:bgPr>
    </p:bg>
    <p:spTree>
      <p:nvGrpSpPr>
        <p:cNvPr id="1" name=""/>
        <p:cNvGrpSpPr/>
        <p:nvPr/>
      </p:nvGrpSpPr>
      <p:grpSpPr>
        <a:xfrm>
          <a:off x="0" y="0"/>
          <a:ext cx="0" cy="0"/>
          <a:chOff x="0" y="0"/>
          <a:chExt cx="0" cy="0"/>
        </a:xfrm>
      </p:grpSpPr>
      <p:sp>
        <p:nvSpPr>
          <p:cNvPr id="5" name="椭圆 4"/>
          <p:cNvSpPr/>
          <p:nvPr/>
        </p:nvSpPr>
        <p:spPr>
          <a:xfrm>
            <a:off x="2610195" y="839310"/>
            <a:ext cx="3632662" cy="3632662"/>
          </a:xfrm>
          <a:prstGeom prst="ellipse">
            <a:avLst/>
          </a:prstGeom>
          <a:blipFill dpi="0" rotWithShape="1">
            <a:blip r:embed="rId3">
              <a:extLst>
                <a:ext uri="{28A0092B-C50C-407E-A947-70E740481C1C}">
                  <a14:useLocalDpi xmlns:a14="http://schemas.microsoft.com/office/drawing/2010/main" val="0"/>
                </a:ext>
              </a:extLst>
            </a:blip>
            <a:srcRect/>
            <a:stretch>
              <a:fillRect t="-9956" b="-9956"/>
            </a:stretch>
          </a:blip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82584" y="5087388"/>
            <a:ext cx="4887884" cy="461665"/>
          </a:xfrm>
          <a:prstGeom prst="rect">
            <a:avLst/>
          </a:prstGeom>
          <a:noFill/>
        </p:spPr>
        <p:txBody>
          <a:bodyPr wrap="square" rtlCol="0">
            <a:spAutoFit/>
          </a:bodyPr>
          <a:lstStyle/>
          <a:p>
            <a:pPr algn="ctr"/>
            <a:r>
              <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rPr>
              <a:t>Self-portrait</a:t>
            </a:r>
            <a:r>
              <a:rPr lang="en-US" altLang="zh-CN" sz="2400" dirty="0" smtClean="0">
                <a:solidFill>
                  <a:srgbClr val="A2A2A3"/>
                </a:solidFill>
                <a:latin typeface="Segoe WP Light" panose="020B0502040204020203" pitchFamily="34" charset="0"/>
                <a:cs typeface="Segoe WP Light" panose="020B0502040204020203" pitchFamily="34" charset="0"/>
              </a:rPr>
              <a:t> Vincent Van Gogh</a:t>
            </a:r>
            <a:endParaRPr lang="zh-CN" altLang="en-US" sz="2400" dirty="0">
              <a:solidFill>
                <a:srgbClr val="A2A2A3"/>
              </a:solidFill>
              <a:latin typeface="Segoe WP Light" panose="020B0502040204020203" pitchFamily="34" charset="0"/>
              <a:cs typeface="Segoe WP Light" panose="020B0502040204020203" pitchFamily="34" charset="0"/>
            </a:endParaRPr>
          </a:p>
        </p:txBody>
      </p:sp>
    </p:spTree>
    <p:extLst>
      <p:ext uri="{BB962C8B-B14F-4D97-AF65-F5344CB8AC3E}">
        <p14:creationId xmlns:p14="http://schemas.microsoft.com/office/powerpoint/2010/main" val="266134921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E3138"/>
        </a:solidFill>
        <a:effectLst/>
      </p:bgPr>
    </p:bg>
    <p:spTree>
      <p:nvGrpSpPr>
        <p:cNvPr id="1" name=""/>
        <p:cNvGrpSpPr/>
        <p:nvPr/>
      </p:nvGrpSpPr>
      <p:grpSpPr>
        <a:xfrm>
          <a:off x="0" y="0"/>
          <a:ext cx="0" cy="0"/>
          <a:chOff x="0" y="0"/>
          <a:chExt cx="0" cy="0"/>
        </a:xfrm>
      </p:grpSpPr>
      <p:sp>
        <p:nvSpPr>
          <p:cNvPr id="5" name="椭圆 4"/>
          <p:cNvSpPr/>
          <p:nvPr/>
        </p:nvSpPr>
        <p:spPr>
          <a:xfrm>
            <a:off x="2610195" y="473549"/>
            <a:ext cx="3632662" cy="4356000"/>
          </a:xfrm>
          <a:prstGeom prst="ellipse">
            <a:avLst/>
          </a:prstGeom>
          <a:blipFill dpi="0" rotWithShape="1">
            <a:blip r:embed="rId3" cstate="print">
              <a:extLst>
                <a:ext uri="{28A0092B-C50C-407E-A947-70E740481C1C}">
                  <a14:useLocalDpi xmlns:a14="http://schemas.microsoft.com/office/drawing/2010/main" val="0"/>
                </a:ext>
              </a:extLst>
            </a:blip>
            <a:srcRect/>
            <a:stretch>
              <a:fillRect t="410" b="410"/>
            </a:stretch>
          </a:blip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982584" y="5248756"/>
            <a:ext cx="4887884" cy="461665"/>
          </a:xfrm>
          <a:prstGeom prst="rect">
            <a:avLst/>
          </a:prstGeom>
          <a:noFill/>
        </p:spPr>
        <p:txBody>
          <a:bodyPr wrap="square" rtlCol="0">
            <a:spAutoFit/>
          </a:bodyPr>
          <a:lstStyle/>
          <a:p>
            <a:pPr algn="ctr"/>
            <a:r>
              <a:rPr lang="en-US" altLang="zh-CN" sz="2400" dirty="0" smtClean="0">
                <a:solidFill>
                  <a:srgbClr val="E6E1D8"/>
                </a:solidFill>
                <a:latin typeface="Segoe WP Semibold" panose="020B0702040204020203" pitchFamily="34" charset="0"/>
                <a:cs typeface="Segoe WP Semibold" panose="020B0702040204020203" pitchFamily="34" charset="0"/>
              </a:rPr>
              <a:t>Sunflowers</a:t>
            </a:r>
            <a:r>
              <a:rPr lang="en-US" altLang="zh-CN" sz="2400" dirty="0" smtClean="0">
                <a:latin typeface="Segoe WP Semibold" panose="020B0702040204020203" pitchFamily="34" charset="0"/>
                <a:cs typeface="Segoe WP Semibold" panose="020B0702040204020203" pitchFamily="34" charset="0"/>
              </a:rPr>
              <a:t> </a:t>
            </a:r>
            <a:r>
              <a:rPr lang="en-US" altLang="zh-CN" sz="2400" dirty="0" smtClean="0"/>
              <a:t> </a:t>
            </a:r>
            <a:r>
              <a:rPr lang="en-US" altLang="zh-CN" sz="2400" dirty="0" smtClean="0">
                <a:solidFill>
                  <a:srgbClr val="A2A2A3"/>
                </a:solidFill>
                <a:latin typeface="Segoe WP Light" panose="020B0502040204020203" pitchFamily="34" charset="0"/>
                <a:cs typeface="Segoe WP Light" panose="020B0502040204020203" pitchFamily="34" charset="0"/>
              </a:rPr>
              <a:t>Vincent Van Gogh</a:t>
            </a:r>
            <a:endParaRPr lang="zh-CN" altLang="en-US" sz="2400" dirty="0">
              <a:solidFill>
                <a:srgbClr val="A2A2A3"/>
              </a:solidFill>
              <a:latin typeface="Segoe WP Light" panose="020B0502040204020203" pitchFamily="34" charset="0"/>
              <a:cs typeface="Segoe WP Light" panose="020B0502040204020203" pitchFamily="34" charset="0"/>
            </a:endParaRPr>
          </a:p>
        </p:txBody>
      </p:sp>
      <p:sp>
        <p:nvSpPr>
          <p:cNvPr id="8" name="圆角矩形 7"/>
          <p:cNvSpPr/>
          <p:nvPr/>
        </p:nvSpPr>
        <p:spPr>
          <a:xfrm>
            <a:off x="0" y="6184670"/>
            <a:ext cx="9144000" cy="2111433"/>
          </a:xfrm>
          <a:prstGeom prst="roundRect">
            <a:avLst>
              <a:gd name="adj" fmla="val 5643"/>
            </a:avLst>
          </a:prstGeom>
          <a:solidFill>
            <a:srgbClr val="525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9382" y="6234548"/>
            <a:ext cx="8645236" cy="461665"/>
          </a:xfrm>
          <a:prstGeom prst="rect">
            <a:avLst/>
          </a:prstGeom>
          <a:solidFill>
            <a:srgbClr val="525963"/>
          </a:solid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In Conclusion</a:t>
            </a:r>
          </a:p>
        </p:txBody>
      </p:sp>
    </p:spTree>
    <p:extLst>
      <p:ext uri="{BB962C8B-B14F-4D97-AF65-F5344CB8AC3E}">
        <p14:creationId xmlns:p14="http://schemas.microsoft.com/office/powerpoint/2010/main" val="38633100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sp>
        <p:nvSpPr>
          <p:cNvPr id="4" name="文本框 3"/>
          <p:cNvSpPr txBox="1"/>
          <p:nvPr/>
        </p:nvSpPr>
        <p:spPr>
          <a:xfrm>
            <a:off x="821029" y="3855473"/>
            <a:ext cx="7542612" cy="830997"/>
          </a:xfrm>
          <a:prstGeom prst="rect">
            <a:avLst/>
          </a:prstGeom>
          <a:noFill/>
        </p:spPr>
        <p:txBody>
          <a:bodyPr wrap="square" rtlCol="0">
            <a:spAutoFit/>
          </a:bodyPr>
          <a:lstStyle/>
          <a:p>
            <a:pPr algn="ctr"/>
            <a:r>
              <a:rPr lang="en-US" altLang="zh-CN" sz="2400" dirty="0">
                <a:solidFill>
                  <a:srgbClr val="B4B4B4"/>
                </a:solidFill>
                <a:latin typeface="Segoe WP Light" panose="020B0502040204020203" pitchFamily="34" charset="0"/>
                <a:cs typeface="Segoe WP Light" panose="020B0502040204020203" pitchFamily="34" charset="0"/>
              </a:rPr>
              <a:t>Art is more than the perception of beauty, and the intention of the creator, it is about interpretation. </a:t>
            </a:r>
            <a:endParaRPr lang="en-US" altLang="zh-CN" sz="2400" dirty="0" smtClean="0">
              <a:solidFill>
                <a:srgbClr val="B4B4B4"/>
              </a:solidFill>
              <a:latin typeface="Segoe WP Light" panose="020B0502040204020203" pitchFamily="34" charset="0"/>
              <a:cs typeface="Segoe WP Light" panose="020B0502040204020203" pitchFamily="34" charset="0"/>
            </a:endParaRPr>
          </a:p>
        </p:txBody>
      </p:sp>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Conclusion</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4478921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sp>
        <p:nvSpPr>
          <p:cNvPr id="4" name="文本框 3"/>
          <p:cNvSpPr txBox="1"/>
          <p:nvPr/>
        </p:nvSpPr>
        <p:spPr>
          <a:xfrm>
            <a:off x="789498" y="3140770"/>
            <a:ext cx="7542612" cy="830997"/>
          </a:xfrm>
          <a:prstGeom prst="rect">
            <a:avLst/>
          </a:prstGeom>
          <a:noFill/>
        </p:spPr>
        <p:txBody>
          <a:bodyPr wrap="square" rtlCol="0">
            <a:spAutoFit/>
          </a:bodyPr>
          <a:lstStyle/>
          <a:p>
            <a:pPr algn="ctr"/>
            <a:r>
              <a:rPr lang="en-US" altLang="zh-CN" sz="2400" dirty="0">
                <a:solidFill>
                  <a:srgbClr val="B4B4B4"/>
                </a:solidFill>
                <a:latin typeface="Segoe WP Light" panose="020B0502040204020203" pitchFamily="34" charset="0"/>
                <a:cs typeface="Segoe WP Light" panose="020B0502040204020203" pitchFamily="34" charset="0"/>
              </a:rPr>
              <a:t>To what extent does the artist take advantage of the subjective nature of sense perception to make art “art”?</a:t>
            </a:r>
            <a:endParaRPr lang="en-US" altLang="zh-CN" sz="2400" dirty="0">
              <a:solidFill>
                <a:schemeClr val="bg1">
                  <a:lumMod val="85000"/>
                </a:schemeClr>
              </a:solidFill>
              <a:latin typeface="Segoe WP Semibold" panose="020B0702040204020203" pitchFamily="34" charset="0"/>
              <a:cs typeface="Segoe WP Semibold" panose="020B0702040204020203" pitchFamily="34" charset="0"/>
            </a:endParaRPr>
          </a:p>
        </p:txBody>
      </p:sp>
    </p:spTree>
    <p:extLst>
      <p:ext uri="{BB962C8B-B14F-4D97-AF65-F5344CB8AC3E}">
        <p14:creationId xmlns:p14="http://schemas.microsoft.com/office/powerpoint/2010/main" val="2616444992"/>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sp>
        <p:nvSpPr>
          <p:cNvPr id="4" name="文本框 3"/>
          <p:cNvSpPr txBox="1"/>
          <p:nvPr/>
        </p:nvSpPr>
        <p:spPr>
          <a:xfrm>
            <a:off x="821028" y="3667315"/>
            <a:ext cx="7542612" cy="1815882"/>
          </a:xfrm>
          <a:prstGeom prst="rect">
            <a:avLst/>
          </a:prstGeom>
          <a:noFill/>
        </p:spPr>
        <p:txBody>
          <a:bodyPr wrap="square" rtlCol="0">
            <a:spAutoFit/>
          </a:bodyPr>
          <a:lstStyle/>
          <a:p>
            <a:pPr algn="ctr"/>
            <a:r>
              <a:rPr lang="en-US" altLang="zh-CN" sz="1600" dirty="0">
                <a:solidFill>
                  <a:srgbClr val="B4B4B4"/>
                </a:solidFill>
                <a:latin typeface="Segoe WP Light" panose="020B0502040204020203" pitchFamily="34" charset="0"/>
                <a:cs typeface="Segoe WP Light" panose="020B0502040204020203" pitchFamily="34" charset="0"/>
              </a:rPr>
              <a:t>VINCENT VAN GOGH – COLORS AND EMOTIONS</a:t>
            </a:r>
          </a:p>
          <a:p>
            <a:pPr algn="ctr"/>
            <a:r>
              <a:rPr lang="en-US" altLang="zh-CN" sz="1600" dirty="0" smtClean="0">
                <a:solidFill>
                  <a:srgbClr val="B4B4B4"/>
                </a:solidFill>
                <a:latin typeface="Segoe WP Light" panose="020B0502040204020203" pitchFamily="34" charset="0"/>
                <a:cs typeface="Segoe WP Light" panose="020B0502040204020203" pitchFamily="34" charset="0"/>
              </a:rPr>
              <a:t>http</a:t>
            </a:r>
            <a:r>
              <a:rPr lang="en-US" altLang="zh-CN" sz="1600" dirty="0">
                <a:solidFill>
                  <a:srgbClr val="B4B4B4"/>
                </a:solidFill>
                <a:latin typeface="Segoe WP Light" panose="020B0502040204020203" pitchFamily="34" charset="0"/>
                <a:cs typeface="Segoe WP Light" panose="020B0502040204020203" pitchFamily="34" charset="0"/>
              </a:rPr>
              <a:t>://www.artcorner.com/vincent-van-gogh-%E2%80%93-colors-and-emotions</a:t>
            </a:r>
            <a:r>
              <a:rPr lang="en-US" altLang="zh-CN" sz="1600" dirty="0" smtClean="0">
                <a:solidFill>
                  <a:srgbClr val="B4B4B4"/>
                </a:solidFill>
                <a:latin typeface="Segoe WP Light" panose="020B0502040204020203" pitchFamily="34" charset="0"/>
                <a:cs typeface="Segoe WP Light" panose="020B0502040204020203" pitchFamily="34" charset="0"/>
              </a:rPr>
              <a:t>/</a:t>
            </a:r>
          </a:p>
          <a:p>
            <a:pPr algn="ctr"/>
            <a:r>
              <a:rPr lang="en-US" altLang="zh-CN" sz="1600" dirty="0" smtClean="0">
                <a:solidFill>
                  <a:srgbClr val="B4B4B4"/>
                </a:solidFill>
                <a:latin typeface="Segoe WP Light" panose="020B0502040204020203" pitchFamily="34" charset="0"/>
                <a:cs typeface="Segoe WP Light" panose="020B0502040204020203" pitchFamily="34" charset="0"/>
              </a:rPr>
              <a:t>Ingres</a:t>
            </a:r>
          </a:p>
          <a:p>
            <a:pPr algn="ctr"/>
            <a:r>
              <a:rPr lang="en-US" altLang="zh-CN" sz="1600" dirty="0">
                <a:solidFill>
                  <a:srgbClr val="B4B4B4"/>
                </a:solidFill>
                <a:latin typeface="Segoe WP Light" panose="020B0502040204020203" pitchFamily="34" charset="0"/>
                <a:cs typeface="Segoe WP Light" panose="020B0502040204020203" pitchFamily="34" charset="0"/>
              </a:rPr>
              <a:t>http://en.wahooart.com/@@/7Z4QRU-Jean-Auguste-Dominique-Ingres-Louise-de-Broglie,-</a:t>
            </a:r>
            <a:r>
              <a:rPr lang="en-US" altLang="zh-CN" sz="1600" dirty="0" smtClean="0">
                <a:solidFill>
                  <a:srgbClr val="B4B4B4"/>
                </a:solidFill>
                <a:latin typeface="Segoe WP Light" panose="020B0502040204020203" pitchFamily="34" charset="0"/>
                <a:cs typeface="Segoe WP Light" panose="020B0502040204020203" pitchFamily="34" charset="0"/>
              </a:rPr>
              <a:t>Countess-d'Haussonville</a:t>
            </a:r>
          </a:p>
          <a:p>
            <a:pPr algn="ctr"/>
            <a:r>
              <a:rPr lang="fr-FR" altLang="zh-CN" sz="1600" dirty="0">
                <a:solidFill>
                  <a:srgbClr val="B4B4B4"/>
                </a:solidFill>
                <a:latin typeface="Segoe WP Light" panose="020B0502040204020203" pitchFamily="34" charset="0"/>
                <a:cs typeface="Segoe WP Light" panose="020B0502040204020203" pitchFamily="34" charset="0"/>
              </a:rPr>
              <a:t>Louise de Broglie, Countess </a:t>
            </a:r>
            <a:r>
              <a:rPr lang="fr-FR" altLang="zh-CN" sz="1600" dirty="0" smtClean="0">
                <a:solidFill>
                  <a:srgbClr val="B4B4B4"/>
                </a:solidFill>
                <a:latin typeface="Segoe WP Light" panose="020B0502040204020203" pitchFamily="34" charset="0"/>
                <a:cs typeface="Segoe WP Light" panose="020B0502040204020203" pitchFamily="34" charset="0"/>
              </a:rPr>
              <a:t>d'Haussonville</a:t>
            </a:r>
            <a:endParaRPr lang="en-US" altLang="zh-CN" sz="1600" dirty="0" smtClean="0">
              <a:solidFill>
                <a:srgbClr val="B4B4B4"/>
              </a:solidFill>
              <a:latin typeface="Segoe WP Light" panose="020B0502040204020203" pitchFamily="34" charset="0"/>
              <a:cs typeface="Segoe WP Light" panose="020B0502040204020203" pitchFamily="34" charset="0"/>
            </a:endParaRPr>
          </a:p>
          <a:p>
            <a:pPr algn="ctr"/>
            <a:r>
              <a:rPr lang="en-US" altLang="zh-CN" sz="1600" dirty="0" smtClean="0">
                <a:solidFill>
                  <a:srgbClr val="B4B4B4"/>
                </a:solidFill>
                <a:latin typeface="Segoe WP Light" panose="020B0502040204020203" pitchFamily="34" charset="0"/>
                <a:cs typeface="Segoe WP Light" panose="020B0502040204020203" pitchFamily="34" charset="0"/>
              </a:rPr>
              <a:t>http</a:t>
            </a:r>
            <a:r>
              <a:rPr lang="en-US" altLang="zh-CN" sz="1600" dirty="0">
                <a:solidFill>
                  <a:srgbClr val="B4B4B4"/>
                </a:solidFill>
                <a:latin typeface="Segoe WP Light" panose="020B0502040204020203" pitchFamily="34" charset="0"/>
                <a:cs typeface="Segoe WP Light" panose="020B0502040204020203" pitchFamily="34" charset="0"/>
              </a:rPr>
              <a:t>://art.china.cn/haiwai/2009-08/13/content_3072928.htm</a:t>
            </a:r>
            <a:endParaRPr lang="en-US" altLang="zh-CN" sz="1600" dirty="0" smtClean="0">
              <a:solidFill>
                <a:srgbClr val="B4B4B4"/>
              </a:solidFill>
              <a:latin typeface="Segoe WP Light" panose="020B0502040204020203" pitchFamily="34" charset="0"/>
              <a:cs typeface="Segoe WP Light" panose="020B0502040204020203" pitchFamily="34" charset="0"/>
            </a:endParaRPr>
          </a:p>
        </p:txBody>
      </p:sp>
      <p:sp>
        <p:nvSpPr>
          <p:cNvPr id="2" name="文本框 1"/>
          <p:cNvSpPr txBox="1"/>
          <p:nvPr/>
        </p:nvSpPr>
        <p:spPr>
          <a:xfrm>
            <a:off x="2120040" y="547006"/>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Bibliography</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
        <p:nvSpPr>
          <p:cNvPr id="6" name="文本框 5"/>
          <p:cNvSpPr txBox="1"/>
          <p:nvPr/>
        </p:nvSpPr>
        <p:spPr>
          <a:xfrm>
            <a:off x="906926" y="2005321"/>
            <a:ext cx="7542612" cy="830997"/>
          </a:xfrm>
          <a:prstGeom prst="rect">
            <a:avLst/>
          </a:prstGeom>
          <a:noFill/>
        </p:spPr>
        <p:txBody>
          <a:bodyPr wrap="square" rtlCol="0">
            <a:spAutoFit/>
          </a:bodyPr>
          <a:lstStyle/>
          <a:p>
            <a:pPr algn="ctr"/>
            <a:r>
              <a:rPr lang="en-US" altLang="zh-CN" sz="1600" dirty="0" smtClean="0">
                <a:solidFill>
                  <a:srgbClr val="B4B4B4"/>
                </a:solidFill>
                <a:latin typeface="Segoe WP Light" panose="020B0502040204020203" pitchFamily="34" charset="0"/>
                <a:cs typeface="Segoe WP Light" panose="020B0502040204020203" pitchFamily="34" charset="0"/>
              </a:rPr>
              <a:t>Visual Perception</a:t>
            </a:r>
          </a:p>
          <a:p>
            <a:pPr algn="ctr"/>
            <a:r>
              <a:rPr lang="en-US" altLang="zh-CN" sz="1600" dirty="0" smtClean="0">
                <a:solidFill>
                  <a:srgbClr val="B4B4B4"/>
                </a:solidFill>
                <a:latin typeface="Segoe WP Light" panose="020B0502040204020203" pitchFamily="34" charset="0"/>
                <a:cs typeface="Segoe WP Light" panose="020B0502040204020203" pitchFamily="34" charset="0"/>
              </a:rPr>
              <a:t>http</a:t>
            </a:r>
            <a:r>
              <a:rPr lang="en-US" altLang="zh-CN" sz="1600" dirty="0">
                <a:solidFill>
                  <a:srgbClr val="B4B4B4"/>
                </a:solidFill>
                <a:latin typeface="Segoe WP Light" panose="020B0502040204020203" pitchFamily="34" charset="0"/>
                <a:cs typeface="Segoe WP Light" panose="020B0502040204020203" pitchFamily="34" charset="0"/>
              </a:rPr>
              <a:t>://www.macalester.edu/academics/psychology/whathap/ubnrp/aesthetics/perception.html</a:t>
            </a:r>
            <a:endParaRPr lang="en-US" altLang="zh-CN" sz="1600" dirty="0" smtClean="0">
              <a:solidFill>
                <a:srgbClr val="B4B4B4"/>
              </a:solidFill>
              <a:latin typeface="Segoe WP Light" panose="020B0502040204020203" pitchFamily="34" charset="0"/>
              <a:cs typeface="Segoe WP Light" panose="020B0502040204020203" pitchFamily="34" charset="0"/>
            </a:endParaRPr>
          </a:p>
        </p:txBody>
      </p:sp>
      <p:sp>
        <p:nvSpPr>
          <p:cNvPr id="7" name="文本框 6"/>
          <p:cNvSpPr txBox="1"/>
          <p:nvPr/>
        </p:nvSpPr>
        <p:spPr>
          <a:xfrm>
            <a:off x="906926" y="2836318"/>
            <a:ext cx="7542612" cy="584775"/>
          </a:xfrm>
          <a:prstGeom prst="rect">
            <a:avLst/>
          </a:prstGeom>
          <a:noFill/>
        </p:spPr>
        <p:txBody>
          <a:bodyPr wrap="square" rtlCol="0">
            <a:spAutoFit/>
          </a:bodyPr>
          <a:lstStyle/>
          <a:p>
            <a:pPr algn="ctr"/>
            <a:r>
              <a:rPr lang="en-US" altLang="zh-CN" sz="1600" dirty="0" smtClean="0">
                <a:solidFill>
                  <a:srgbClr val="B4B4B4"/>
                </a:solidFill>
                <a:latin typeface="Segoe WP Light" panose="020B0502040204020203" pitchFamily="34" charset="0"/>
                <a:cs typeface="Segoe WP Light" panose="020B0502040204020203" pitchFamily="34" charset="0"/>
              </a:rPr>
              <a:t>Artworks of Icebergs</a:t>
            </a:r>
          </a:p>
          <a:p>
            <a:pPr algn="ctr"/>
            <a:r>
              <a:rPr lang="en-US" altLang="zh-CN" sz="1600" dirty="0">
                <a:solidFill>
                  <a:srgbClr val="B4B4B4"/>
                </a:solidFill>
                <a:latin typeface="Segoe WP Light" panose="020B0502040204020203" pitchFamily="34" charset="0"/>
                <a:cs typeface="Segoe WP Light" panose="020B0502040204020203" pitchFamily="34" charset="0"/>
              </a:rPr>
              <a:t>http://hope.huanqiu.com/atlas/2014-01/2724529.html</a:t>
            </a:r>
            <a:endParaRPr lang="en-US" altLang="zh-CN" sz="1600" dirty="0" smtClean="0">
              <a:solidFill>
                <a:srgbClr val="B4B4B4"/>
              </a:solidFill>
              <a:latin typeface="Segoe WP Light" panose="020B0502040204020203" pitchFamily="34" charset="0"/>
              <a:cs typeface="Segoe WP Light" panose="020B0502040204020203" pitchFamily="34" charset="0"/>
            </a:endParaRPr>
          </a:p>
        </p:txBody>
      </p:sp>
    </p:spTree>
    <p:extLst>
      <p:ext uri="{BB962C8B-B14F-4D97-AF65-F5344CB8AC3E}">
        <p14:creationId xmlns:p14="http://schemas.microsoft.com/office/powerpoint/2010/main" val="176912015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54954"/>
        </a:solidFill>
        <a:effectLst/>
      </p:bgPr>
    </p:bg>
    <p:spTree>
      <p:nvGrpSpPr>
        <p:cNvPr id="1" name=""/>
        <p:cNvGrpSpPr/>
        <p:nvPr/>
      </p:nvGrpSpPr>
      <p:grpSpPr>
        <a:xfrm>
          <a:off x="0" y="0"/>
          <a:ext cx="0" cy="0"/>
          <a:chOff x="0" y="0"/>
          <a:chExt cx="0" cy="0"/>
        </a:xfrm>
      </p:grpSpPr>
      <p:sp>
        <p:nvSpPr>
          <p:cNvPr id="6" name="圆角矩形 5"/>
          <p:cNvSpPr/>
          <p:nvPr/>
        </p:nvSpPr>
        <p:spPr>
          <a:xfrm>
            <a:off x="0" y="6184670"/>
            <a:ext cx="9144000" cy="2111433"/>
          </a:xfrm>
          <a:prstGeom prst="roundRect">
            <a:avLst>
              <a:gd name="adj" fmla="val 5643"/>
            </a:avLst>
          </a:prstGeom>
          <a:solidFill>
            <a:srgbClr val="2E31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793075" y="772810"/>
            <a:ext cx="3632662" cy="3632662"/>
          </a:xfrm>
          <a:prstGeom prst="ellipse">
            <a:avLst/>
          </a:prstGeom>
          <a:blipFill dpi="0" rotWithShape="1">
            <a:blip r:embed="rId3">
              <a:extLst>
                <a:ext uri="{28A0092B-C50C-407E-A947-70E740481C1C}">
                  <a14:useLocalDpi xmlns:a14="http://schemas.microsoft.com/office/drawing/2010/main" val="0"/>
                </a:ext>
              </a:extLst>
            </a:blip>
            <a:srcRect/>
            <a:stretch>
              <a:fillRect t="-7974" b="-7974"/>
            </a:stretch>
          </a:blipFill>
          <a:ln w="38100">
            <a:solidFill>
              <a:srgbClr val="242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74170" y="5137264"/>
            <a:ext cx="6870471" cy="830997"/>
          </a:xfrm>
          <a:prstGeom prst="rect">
            <a:avLst/>
          </a:prstGeom>
          <a:noFill/>
        </p:spPr>
        <p:txBody>
          <a:bodyPr wrap="square" rtlCol="0">
            <a:spAutoFit/>
          </a:bodyPr>
          <a:lstStyle/>
          <a:p>
            <a:pPr algn="ctr"/>
            <a:r>
              <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rPr>
              <a:t>US </a:t>
            </a:r>
            <a:r>
              <a:rPr lang="en-US" altLang="zh-CN" sz="2400" dirty="0">
                <a:solidFill>
                  <a:schemeClr val="bg1">
                    <a:lumMod val="85000"/>
                  </a:schemeClr>
                </a:solidFill>
                <a:latin typeface="Segoe WP Semibold" panose="020B0702040204020203" pitchFamily="34" charset="0"/>
                <a:cs typeface="Segoe WP Semibold" panose="020B0702040204020203" pitchFamily="34" charset="0"/>
              </a:rPr>
              <a:t>Supreme Court </a:t>
            </a:r>
            <a:r>
              <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rPr>
              <a:t>Justice</a:t>
            </a:r>
          </a:p>
          <a:p>
            <a:pPr algn="ctr"/>
            <a:r>
              <a:rPr lang="en-US" altLang="zh-CN" sz="2400" dirty="0" smtClean="0">
                <a:solidFill>
                  <a:srgbClr val="A2A2A3"/>
                </a:solidFill>
                <a:latin typeface="Segoe WP Light" panose="020B0502040204020203" pitchFamily="34" charset="0"/>
                <a:cs typeface="Segoe WP Light" panose="020B0502040204020203" pitchFamily="34" charset="0"/>
              </a:rPr>
              <a:t>Potter </a:t>
            </a:r>
            <a:r>
              <a:rPr lang="en-US" altLang="zh-CN" sz="2400" dirty="0">
                <a:solidFill>
                  <a:srgbClr val="A2A2A3"/>
                </a:solidFill>
                <a:latin typeface="Segoe WP Light" panose="020B0502040204020203" pitchFamily="34" charset="0"/>
                <a:cs typeface="Segoe WP Light" panose="020B0502040204020203" pitchFamily="34" charset="0"/>
              </a:rPr>
              <a:t>Stewart</a:t>
            </a:r>
            <a:endParaRPr lang="zh-CN" altLang="en-US" sz="2400" dirty="0">
              <a:solidFill>
                <a:srgbClr val="A2A2A3"/>
              </a:solidFill>
              <a:latin typeface="Segoe WP Light" panose="020B0502040204020203" pitchFamily="34" charset="0"/>
              <a:cs typeface="Segoe WP Light" panose="020B0502040204020203" pitchFamily="34" charset="0"/>
            </a:endParaRPr>
          </a:p>
        </p:txBody>
      </p:sp>
      <p:sp>
        <p:nvSpPr>
          <p:cNvPr id="8" name="文本框 7"/>
          <p:cNvSpPr txBox="1"/>
          <p:nvPr/>
        </p:nvSpPr>
        <p:spPr>
          <a:xfrm>
            <a:off x="249382" y="6234548"/>
            <a:ext cx="8645236" cy="461665"/>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Here comes the Knowledge Question</a:t>
            </a:r>
          </a:p>
        </p:txBody>
      </p:sp>
    </p:spTree>
    <p:extLst>
      <p:ext uri="{BB962C8B-B14F-4D97-AF65-F5344CB8AC3E}">
        <p14:creationId xmlns:p14="http://schemas.microsoft.com/office/powerpoint/2010/main" val="2370342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7294" y="3121281"/>
            <a:ext cx="7437814" cy="830997"/>
          </a:xfrm>
          <a:prstGeom prst="rect">
            <a:avLst/>
          </a:prstGeom>
          <a:noFill/>
        </p:spPr>
        <p:txBody>
          <a:bodyPr wrap="square" rtlCol="0">
            <a:spAutoFit/>
          </a:bodyPr>
          <a:lstStyle/>
          <a:p>
            <a:pPr algn="ctr"/>
            <a:r>
              <a:rPr lang="en-US" altLang="zh-CN" sz="2400" dirty="0">
                <a:solidFill>
                  <a:srgbClr val="B4B4B4"/>
                </a:solidFill>
                <a:latin typeface="Segoe WP Light" panose="020B0502040204020203" pitchFamily="34" charset="0"/>
                <a:cs typeface="Segoe WP Light" panose="020B0502040204020203" pitchFamily="34" charset="0"/>
              </a:rPr>
              <a:t>To what extent does the artist take advantage of the subjective nature of sense perception to make art “art”?</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Tree>
    <p:extLst>
      <p:ext uri="{BB962C8B-B14F-4D97-AF65-F5344CB8AC3E}">
        <p14:creationId xmlns:p14="http://schemas.microsoft.com/office/powerpoint/2010/main" val="10762874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8358" y="3888724"/>
            <a:ext cx="6947956" cy="1200329"/>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Art </a:t>
            </a:r>
            <a:r>
              <a:rPr lang="en-US" altLang="zh-CN" sz="2400" dirty="0">
                <a:solidFill>
                  <a:srgbClr val="B4B4B4"/>
                </a:solidFill>
                <a:latin typeface="Segoe WP Light" panose="020B0502040204020203" pitchFamily="34" charset="0"/>
                <a:cs typeface="Segoe WP Light" panose="020B0502040204020203" pitchFamily="34" charset="0"/>
              </a:rPr>
              <a:t>is mostly the appreciation of beauty, and art depends massively on how people judge it and consider it as a beauty.</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2" name="文本框 1"/>
          <p:cNvSpPr txBox="1"/>
          <p:nvPr/>
        </p:nvSpPr>
        <p:spPr>
          <a:xfrm>
            <a:off x="3343200" y="2375807"/>
            <a:ext cx="2498272"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Claim 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4583742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57"/>
            <a:ext cx="9146114" cy="6100874"/>
          </a:xfrm>
          <a:prstGeom prst="rect">
            <a:avLst/>
          </a:prstGeom>
        </p:spPr>
      </p:pic>
      <p:sp>
        <p:nvSpPr>
          <p:cNvPr id="6" name="文本框 5"/>
          <p:cNvSpPr txBox="1"/>
          <p:nvPr/>
        </p:nvSpPr>
        <p:spPr>
          <a:xfrm>
            <a:off x="1136764" y="6242857"/>
            <a:ext cx="6870471" cy="461665"/>
          </a:xfrm>
          <a:prstGeom prst="rect">
            <a:avLst/>
          </a:prstGeom>
          <a:noFill/>
        </p:spPr>
        <p:txBody>
          <a:bodyPr wrap="square" rtlCol="0">
            <a:spAutoFit/>
          </a:bodyPr>
          <a:lstStyle/>
          <a:p>
            <a:pPr algn="ctr"/>
            <a:r>
              <a:rPr lang="en-US" altLang="zh-CN" sz="2400" dirty="0" smtClean="0">
                <a:solidFill>
                  <a:srgbClr val="A2A2A3"/>
                </a:solidFill>
                <a:latin typeface="Segoe WP Light" panose="020B0502040204020203" pitchFamily="34" charset="0"/>
                <a:cs typeface="Segoe WP Light" panose="020B0502040204020203" pitchFamily="34" charset="0"/>
              </a:rPr>
              <a:t>Zaria Forman</a:t>
            </a:r>
            <a:endParaRPr lang="zh-CN" altLang="en-US" sz="2400" dirty="0">
              <a:solidFill>
                <a:srgbClr val="A2A2A3"/>
              </a:solidFill>
              <a:latin typeface="Segoe WP Light" panose="020B0502040204020203" pitchFamily="34" charset="0"/>
              <a:cs typeface="Segoe WP Light" panose="020B0502040204020203" pitchFamily="34" charset="0"/>
            </a:endParaRPr>
          </a:p>
        </p:txBody>
      </p:sp>
    </p:spTree>
    <p:extLst>
      <p:ext uri="{BB962C8B-B14F-4D97-AF65-F5344CB8AC3E}">
        <p14:creationId xmlns:p14="http://schemas.microsoft.com/office/powerpoint/2010/main" val="242545913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36764" y="6242857"/>
            <a:ext cx="6870471" cy="461665"/>
          </a:xfrm>
          <a:prstGeom prst="rect">
            <a:avLst/>
          </a:prstGeom>
          <a:noFill/>
        </p:spPr>
        <p:txBody>
          <a:bodyPr wrap="square" rtlCol="0">
            <a:spAutoFit/>
          </a:bodyPr>
          <a:lstStyle/>
          <a:p>
            <a:pPr algn="ctr"/>
            <a:r>
              <a:rPr lang="en-US" altLang="zh-CN" sz="2400" dirty="0" smtClean="0">
                <a:solidFill>
                  <a:srgbClr val="A2A2A3"/>
                </a:solidFill>
                <a:latin typeface="Segoe WP Light" panose="020B0502040204020203" pitchFamily="34" charset="0"/>
                <a:cs typeface="Segoe WP Light" panose="020B0502040204020203" pitchFamily="34" charset="0"/>
              </a:rPr>
              <a:t>Zaria Forman</a:t>
            </a:r>
            <a:endParaRPr lang="zh-CN" altLang="en-US" sz="2400" dirty="0">
              <a:solidFill>
                <a:srgbClr val="A2A2A3"/>
              </a:solidFill>
              <a:latin typeface="Segoe WP Light" panose="020B0502040204020203" pitchFamily="34" charset="0"/>
              <a:cs typeface="Segoe WP Light" panose="020B0502040204020203"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183" cy="6099586"/>
          </a:xfrm>
          <a:prstGeom prst="rect">
            <a:avLst/>
          </a:prstGeom>
        </p:spPr>
      </p:pic>
    </p:spTree>
    <p:extLst>
      <p:ext uri="{BB962C8B-B14F-4D97-AF65-F5344CB8AC3E}">
        <p14:creationId xmlns:p14="http://schemas.microsoft.com/office/powerpoint/2010/main" val="3201359253"/>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68391"/>
          </a:xfrm>
          <a:prstGeom prst="rect">
            <a:avLst/>
          </a:prstGeom>
        </p:spPr>
      </p:pic>
    </p:spTree>
    <p:extLst>
      <p:ext uri="{BB962C8B-B14F-4D97-AF65-F5344CB8AC3E}">
        <p14:creationId xmlns:p14="http://schemas.microsoft.com/office/powerpoint/2010/main" val="2580892354"/>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9092045"/>
          </a:xfrm>
          <a:prstGeom prst="rect">
            <a:avLst/>
          </a:prstGeom>
        </p:spPr>
      </p:pic>
    </p:spTree>
    <p:extLst>
      <p:ext uri="{BB962C8B-B14F-4D97-AF65-F5344CB8AC3E}">
        <p14:creationId xmlns:p14="http://schemas.microsoft.com/office/powerpoint/2010/main" val="133472427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929</TotalTime>
  <Words>930</Words>
  <Application>Microsoft Office PowerPoint</Application>
  <PresentationFormat>全屏显示(4:3)</PresentationFormat>
  <Paragraphs>87</Paragraphs>
  <Slides>26</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Calibri</vt:lpstr>
      <vt:lpstr>Segoe UI Light</vt:lpstr>
      <vt:lpstr>Segoe WP Light</vt:lpstr>
      <vt:lpstr>Arial</vt:lpstr>
      <vt:lpstr>宋体</vt:lpstr>
      <vt:lpstr>Calibri Light</vt:lpstr>
      <vt:lpstr>微软雅黑 Light</vt:lpstr>
      <vt:lpstr>Segoe WP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Jim Toltec</dc:creator>
  <cp:lastModifiedBy>Jim Toltec</cp:lastModifiedBy>
  <cp:revision>57</cp:revision>
  <dcterms:created xsi:type="dcterms:W3CDTF">2014-06-20T02:55:30Z</dcterms:created>
  <dcterms:modified xsi:type="dcterms:W3CDTF">2014-06-23T00:01:03Z</dcterms:modified>
</cp:coreProperties>
</file>